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oston Angel" charset="1" panose="00000000000000000000"/>
      <p:regular r:id="rId22"/>
    </p:embeddedFont>
    <p:embeddedFont>
      <p:font typeface="Open Sans Bold" charset="1" panose="020B0806030504020204"/>
      <p:regular r:id="rId23"/>
    </p:embeddedFont>
    <p:embeddedFont>
      <p:font typeface="DM Sans" charset="1" panose="00000000000000000000"/>
      <p:regular r:id="rId24"/>
    </p:embeddedFont>
    <p:embeddedFont>
      <p:font typeface="Open Sans" charset="1" panose="020B06060305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2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68052" r="0" b="-9725"/>
            </a:stretch>
          </a:blipFill>
        </p:spPr>
      </p:sp>
      <p:sp>
        <p:nvSpPr>
          <p:cNvPr name="Freeform 3" id="3"/>
          <p:cNvSpPr/>
          <p:nvPr/>
        </p:nvSpPr>
        <p:spPr>
          <a:xfrm flipH="false" flipV="false" rot="-793898">
            <a:off x="15673760" y="7092128"/>
            <a:ext cx="5719266" cy="4332344"/>
          </a:xfrm>
          <a:custGeom>
            <a:avLst/>
            <a:gdLst/>
            <a:ahLst/>
            <a:cxnLst/>
            <a:rect r="r" b="b" t="t" l="l"/>
            <a:pathLst>
              <a:path h="4332344" w="5719266">
                <a:moveTo>
                  <a:pt x="0" y="0"/>
                </a:moveTo>
                <a:lnTo>
                  <a:pt x="5719266" y="0"/>
                </a:lnTo>
                <a:lnTo>
                  <a:pt x="5719266" y="4332344"/>
                </a:lnTo>
                <a:lnTo>
                  <a:pt x="0" y="4332344"/>
                </a:lnTo>
                <a:lnTo>
                  <a:pt x="0" y="0"/>
                </a:lnTo>
                <a:close/>
              </a:path>
            </a:pathLst>
          </a:custGeom>
          <a:blipFill>
            <a:blip r:embed="rId3"/>
            <a:stretch>
              <a:fillRect l="0" t="0" r="0" b="0"/>
            </a:stretch>
          </a:blipFill>
        </p:spPr>
      </p:sp>
      <p:sp>
        <p:nvSpPr>
          <p:cNvPr name="Freeform 4" id="4"/>
          <p:cNvSpPr/>
          <p:nvPr/>
        </p:nvSpPr>
        <p:spPr>
          <a:xfrm flipH="false" flipV="false" rot="463146">
            <a:off x="-1419967" y="-685409"/>
            <a:ext cx="5719266" cy="4332344"/>
          </a:xfrm>
          <a:custGeom>
            <a:avLst/>
            <a:gdLst/>
            <a:ahLst/>
            <a:cxnLst/>
            <a:rect r="r" b="b" t="t" l="l"/>
            <a:pathLst>
              <a:path h="4332344" w="5719266">
                <a:moveTo>
                  <a:pt x="0" y="0"/>
                </a:moveTo>
                <a:lnTo>
                  <a:pt x="5719266" y="0"/>
                </a:lnTo>
                <a:lnTo>
                  <a:pt x="5719266" y="4332344"/>
                </a:lnTo>
                <a:lnTo>
                  <a:pt x="0" y="4332344"/>
                </a:lnTo>
                <a:lnTo>
                  <a:pt x="0" y="0"/>
                </a:lnTo>
                <a:close/>
              </a:path>
            </a:pathLst>
          </a:custGeom>
          <a:blipFill>
            <a:blip r:embed="rId3"/>
            <a:stretch>
              <a:fillRect l="0" t="0" r="0" b="0"/>
            </a:stretch>
          </a:blipFill>
        </p:spPr>
      </p:sp>
      <p:sp>
        <p:nvSpPr>
          <p:cNvPr name="TextBox 5" id="5"/>
          <p:cNvSpPr txBox="true"/>
          <p:nvPr/>
        </p:nvSpPr>
        <p:spPr>
          <a:xfrm rot="0">
            <a:off x="5408502" y="1480763"/>
            <a:ext cx="8221739" cy="1983560"/>
          </a:xfrm>
          <a:prstGeom prst="rect">
            <a:avLst/>
          </a:prstGeom>
        </p:spPr>
        <p:txBody>
          <a:bodyPr anchor="t" rtlCol="false" tIns="0" lIns="0" bIns="0" rIns="0">
            <a:spAutoFit/>
          </a:bodyPr>
          <a:lstStyle/>
          <a:p>
            <a:pPr algn="ctr">
              <a:lnSpc>
                <a:spcPts val="7496"/>
              </a:lnSpc>
            </a:pPr>
            <a:r>
              <a:rPr lang="en-US" sz="6815">
                <a:solidFill>
                  <a:srgbClr val="1B1B62"/>
                </a:solidFill>
                <a:latin typeface="Boston Angel"/>
              </a:rPr>
              <a:t>D3 TEKNOLOGI INFORMASI</a:t>
            </a:r>
          </a:p>
        </p:txBody>
      </p:sp>
      <p:sp>
        <p:nvSpPr>
          <p:cNvPr name="Freeform 6" id="6"/>
          <p:cNvSpPr/>
          <p:nvPr/>
        </p:nvSpPr>
        <p:spPr>
          <a:xfrm flipH="false" flipV="false" rot="0">
            <a:off x="-2127869" y="7538707"/>
            <a:ext cx="5162006" cy="3439186"/>
          </a:xfrm>
          <a:custGeom>
            <a:avLst/>
            <a:gdLst/>
            <a:ahLst/>
            <a:cxnLst/>
            <a:rect r="r" b="b" t="t" l="l"/>
            <a:pathLst>
              <a:path h="3439186" w="5162006">
                <a:moveTo>
                  <a:pt x="0" y="0"/>
                </a:moveTo>
                <a:lnTo>
                  <a:pt x="5162005" y="0"/>
                </a:lnTo>
                <a:lnTo>
                  <a:pt x="5162005" y="3439186"/>
                </a:lnTo>
                <a:lnTo>
                  <a:pt x="0" y="3439186"/>
                </a:lnTo>
                <a:lnTo>
                  <a:pt x="0" y="0"/>
                </a:lnTo>
                <a:close/>
              </a:path>
            </a:pathLst>
          </a:custGeom>
          <a:blipFill>
            <a:blip r:embed="rId4"/>
            <a:stretch>
              <a:fillRect l="0" t="0" r="0" b="0"/>
            </a:stretch>
          </a:blipFill>
        </p:spPr>
      </p:sp>
      <p:sp>
        <p:nvSpPr>
          <p:cNvPr name="Freeform 7" id="7"/>
          <p:cNvSpPr/>
          <p:nvPr/>
        </p:nvSpPr>
        <p:spPr>
          <a:xfrm flipH="false" flipV="false" rot="0">
            <a:off x="15172741" y="207749"/>
            <a:ext cx="5162006" cy="3439186"/>
          </a:xfrm>
          <a:custGeom>
            <a:avLst/>
            <a:gdLst/>
            <a:ahLst/>
            <a:cxnLst/>
            <a:rect r="r" b="b" t="t" l="l"/>
            <a:pathLst>
              <a:path h="3439186" w="5162006">
                <a:moveTo>
                  <a:pt x="0" y="0"/>
                </a:moveTo>
                <a:lnTo>
                  <a:pt x="5162006" y="0"/>
                </a:lnTo>
                <a:lnTo>
                  <a:pt x="5162006" y="3439186"/>
                </a:lnTo>
                <a:lnTo>
                  <a:pt x="0" y="3439186"/>
                </a:lnTo>
                <a:lnTo>
                  <a:pt x="0" y="0"/>
                </a:lnTo>
                <a:close/>
              </a:path>
            </a:pathLst>
          </a:custGeom>
          <a:blipFill>
            <a:blip r:embed="rId4"/>
            <a:stretch>
              <a:fillRect l="0" t="0" r="0" b="0"/>
            </a:stretch>
          </a:blipFill>
        </p:spPr>
      </p:sp>
      <p:sp>
        <p:nvSpPr>
          <p:cNvPr name="Freeform 8" id="8"/>
          <p:cNvSpPr/>
          <p:nvPr/>
        </p:nvSpPr>
        <p:spPr>
          <a:xfrm flipH="false" flipV="false" rot="0">
            <a:off x="5001202" y="3689414"/>
            <a:ext cx="9815799" cy="5611365"/>
          </a:xfrm>
          <a:custGeom>
            <a:avLst/>
            <a:gdLst/>
            <a:ahLst/>
            <a:cxnLst/>
            <a:rect r="r" b="b" t="t" l="l"/>
            <a:pathLst>
              <a:path h="5611365" w="9815799">
                <a:moveTo>
                  <a:pt x="0" y="0"/>
                </a:moveTo>
                <a:lnTo>
                  <a:pt x="9815799" y="0"/>
                </a:lnTo>
                <a:lnTo>
                  <a:pt x="9815799" y="5611365"/>
                </a:lnTo>
                <a:lnTo>
                  <a:pt x="0" y="56113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564340" y="4322694"/>
            <a:ext cx="9910064" cy="4268605"/>
          </a:xfrm>
          <a:prstGeom prst="rect">
            <a:avLst/>
          </a:prstGeom>
        </p:spPr>
        <p:txBody>
          <a:bodyPr anchor="t" rtlCol="false" tIns="0" lIns="0" bIns="0" rIns="0">
            <a:spAutoFit/>
          </a:bodyPr>
          <a:lstStyle/>
          <a:p>
            <a:pPr algn="ctr">
              <a:lnSpc>
                <a:spcPts val="5640"/>
              </a:lnSpc>
            </a:pPr>
            <a:r>
              <a:rPr lang="en-US" sz="4028">
                <a:solidFill>
                  <a:srgbClr val="1B1B62"/>
                </a:solidFill>
                <a:latin typeface="Open Sans Bold"/>
              </a:rPr>
              <a:t>Pengembangan Antarmuka </a:t>
            </a:r>
          </a:p>
          <a:p>
            <a:pPr algn="ctr">
              <a:lnSpc>
                <a:spcPts val="5640"/>
              </a:lnSpc>
            </a:pPr>
            <a:r>
              <a:rPr lang="en-US" sz="4028">
                <a:solidFill>
                  <a:srgbClr val="1B1B62"/>
                </a:solidFill>
                <a:latin typeface="Open Sans Bold"/>
              </a:rPr>
              <a:t>Website Pizza Andaliman Balige</a:t>
            </a:r>
          </a:p>
          <a:p>
            <a:pPr algn="ctr">
              <a:lnSpc>
                <a:spcPts val="5640"/>
              </a:lnSpc>
            </a:pPr>
          </a:p>
          <a:p>
            <a:pPr algn="ctr">
              <a:lnSpc>
                <a:spcPts val="5640"/>
              </a:lnSpc>
            </a:pPr>
          </a:p>
          <a:p>
            <a:pPr algn="ctr">
              <a:lnSpc>
                <a:spcPts val="5640"/>
              </a:lnSpc>
            </a:pPr>
            <a:r>
              <a:rPr lang="en-US" sz="4028">
                <a:solidFill>
                  <a:srgbClr val="1B1B62"/>
                </a:solidFill>
                <a:latin typeface="Open Sans Bold"/>
              </a:rPr>
              <a:t>PENGEMBANGAN APLIKASI TERDISTRIBUSI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577576" y="2784190"/>
            <a:ext cx="4868903" cy="3902029"/>
          </a:xfrm>
          <a:custGeom>
            <a:avLst/>
            <a:gdLst/>
            <a:ahLst/>
            <a:cxnLst/>
            <a:rect r="r" b="b" t="t" l="l"/>
            <a:pathLst>
              <a:path h="3902029" w="4868903">
                <a:moveTo>
                  <a:pt x="0" y="0"/>
                </a:moveTo>
                <a:lnTo>
                  <a:pt x="4868903" y="0"/>
                </a:lnTo>
                <a:lnTo>
                  <a:pt x="4868903" y="3902029"/>
                </a:lnTo>
                <a:lnTo>
                  <a:pt x="0" y="3902029"/>
                </a:lnTo>
                <a:lnTo>
                  <a:pt x="0" y="0"/>
                </a:lnTo>
                <a:close/>
              </a:path>
            </a:pathLst>
          </a:custGeom>
          <a:blipFill>
            <a:blip r:embed="rId3"/>
            <a:stretch>
              <a:fillRect l="0" t="0" r="0" b="0"/>
            </a:stretch>
          </a:blipFill>
        </p:spPr>
      </p:sp>
      <p:sp>
        <p:nvSpPr>
          <p:cNvPr name="Freeform 4" id="4"/>
          <p:cNvSpPr/>
          <p:nvPr/>
        </p:nvSpPr>
        <p:spPr>
          <a:xfrm flipH="false" flipV="false" rot="0">
            <a:off x="6229685" y="2784190"/>
            <a:ext cx="4589408" cy="5281194"/>
          </a:xfrm>
          <a:custGeom>
            <a:avLst/>
            <a:gdLst/>
            <a:ahLst/>
            <a:cxnLst/>
            <a:rect r="r" b="b" t="t" l="l"/>
            <a:pathLst>
              <a:path h="5281194" w="4589408">
                <a:moveTo>
                  <a:pt x="0" y="0"/>
                </a:moveTo>
                <a:lnTo>
                  <a:pt x="4589409" y="0"/>
                </a:lnTo>
                <a:lnTo>
                  <a:pt x="4589409" y="5281195"/>
                </a:lnTo>
                <a:lnTo>
                  <a:pt x="0" y="5281195"/>
                </a:lnTo>
                <a:lnTo>
                  <a:pt x="0" y="0"/>
                </a:lnTo>
                <a:close/>
              </a:path>
            </a:pathLst>
          </a:custGeom>
          <a:blipFill>
            <a:blip r:embed="rId4"/>
            <a:stretch>
              <a:fillRect l="0" t="0" r="0" b="0"/>
            </a:stretch>
          </a:blipFill>
        </p:spPr>
      </p:sp>
      <p:sp>
        <p:nvSpPr>
          <p:cNvPr name="Freeform 5" id="5"/>
          <p:cNvSpPr/>
          <p:nvPr/>
        </p:nvSpPr>
        <p:spPr>
          <a:xfrm flipH="false" flipV="false" rot="0">
            <a:off x="11776126" y="2784190"/>
            <a:ext cx="5973358" cy="3975512"/>
          </a:xfrm>
          <a:custGeom>
            <a:avLst/>
            <a:gdLst/>
            <a:ahLst/>
            <a:cxnLst/>
            <a:rect r="r" b="b" t="t" l="l"/>
            <a:pathLst>
              <a:path h="3975512" w="5973358">
                <a:moveTo>
                  <a:pt x="0" y="0"/>
                </a:moveTo>
                <a:lnTo>
                  <a:pt x="5973358" y="0"/>
                </a:lnTo>
                <a:lnTo>
                  <a:pt x="5973358" y="3975512"/>
                </a:lnTo>
                <a:lnTo>
                  <a:pt x="0" y="3975512"/>
                </a:lnTo>
                <a:lnTo>
                  <a:pt x="0" y="0"/>
                </a:lnTo>
                <a:close/>
              </a:path>
            </a:pathLst>
          </a:custGeom>
          <a:blipFill>
            <a:blip r:embed="rId5"/>
            <a:stretch>
              <a:fillRect l="0" t="0" r="0" b="0"/>
            </a:stretch>
          </a:blipFill>
        </p:spPr>
      </p:sp>
      <p:sp>
        <p:nvSpPr>
          <p:cNvPr name="TextBox 6" id="6"/>
          <p:cNvSpPr txBox="true"/>
          <p:nvPr/>
        </p:nvSpPr>
        <p:spPr>
          <a:xfrm rot="0">
            <a:off x="5993176" y="743476"/>
            <a:ext cx="11756308" cy="1319831"/>
          </a:xfrm>
          <a:prstGeom prst="rect">
            <a:avLst/>
          </a:prstGeom>
        </p:spPr>
        <p:txBody>
          <a:bodyPr anchor="t" rtlCol="false" tIns="0" lIns="0" bIns="0" rIns="0">
            <a:spAutoFit/>
          </a:bodyPr>
          <a:lstStyle/>
          <a:p>
            <a:pPr algn="l">
              <a:lnSpc>
                <a:spcPts val="8578"/>
              </a:lnSpc>
            </a:pPr>
            <a:r>
              <a:rPr lang="en-US" sz="10722">
                <a:solidFill>
                  <a:srgbClr val="1B1B62"/>
                </a:solidFill>
                <a:latin typeface="Boston Angel"/>
              </a:rPr>
              <a:t>Spesifikasi database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475839" y="2992443"/>
            <a:ext cx="4999416" cy="4021612"/>
          </a:xfrm>
          <a:custGeom>
            <a:avLst/>
            <a:gdLst/>
            <a:ahLst/>
            <a:cxnLst/>
            <a:rect r="r" b="b" t="t" l="l"/>
            <a:pathLst>
              <a:path h="4021612" w="4999416">
                <a:moveTo>
                  <a:pt x="0" y="0"/>
                </a:moveTo>
                <a:lnTo>
                  <a:pt x="4999416" y="0"/>
                </a:lnTo>
                <a:lnTo>
                  <a:pt x="4999416" y="4021612"/>
                </a:lnTo>
                <a:lnTo>
                  <a:pt x="0" y="4021612"/>
                </a:lnTo>
                <a:lnTo>
                  <a:pt x="0" y="0"/>
                </a:lnTo>
                <a:close/>
              </a:path>
            </a:pathLst>
          </a:custGeom>
          <a:blipFill>
            <a:blip r:embed="rId3"/>
            <a:stretch>
              <a:fillRect l="0" t="0" r="0" b="0"/>
            </a:stretch>
          </a:blipFill>
        </p:spPr>
      </p:sp>
      <p:sp>
        <p:nvSpPr>
          <p:cNvPr name="Freeform 4" id="4"/>
          <p:cNvSpPr/>
          <p:nvPr/>
        </p:nvSpPr>
        <p:spPr>
          <a:xfrm flipH="false" flipV="false" rot="0">
            <a:off x="6399180" y="2992443"/>
            <a:ext cx="4911914" cy="4526666"/>
          </a:xfrm>
          <a:custGeom>
            <a:avLst/>
            <a:gdLst/>
            <a:ahLst/>
            <a:cxnLst/>
            <a:rect r="r" b="b" t="t" l="l"/>
            <a:pathLst>
              <a:path h="4526666" w="4911914">
                <a:moveTo>
                  <a:pt x="0" y="0"/>
                </a:moveTo>
                <a:lnTo>
                  <a:pt x="4911913" y="0"/>
                </a:lnTo>
                <a:lnTo>
                  <a:pt x="4911913" y="4526666"/>
                </a:lnTo>
                <a:lnTo>
                  <a:pt x="0" y="4526666"/>
                </a:lnTo>
                <a:lnTo>
                  <a:pt x="0" y="0"/>
                </a:lnTo>
                <a:close/>
              </a:path>
            </a:pathLst>
          </a:custGeom>
          <a:blipFill>
            <a:blip r:embed="rId4"/>
            <a:stretch>
              <a:fillRect l="0" t="0" r="0" b="0"/>
            </a:stretch>
          </a:blipFill>
        </p:spPr>
      </p:sp>
      <p:sp>
        <p:nvSpPr>
          <p:cNvPr name="Freeform 5" id="5"/>
          <p:cNvSpPr/>
          <p:nvPr/>
        </p:nvSpPr>
        <p:spPr>
          <a:xfrm flipH="false" flipV="false" rot="0">
            <a:off x="11871330" y="2992443"/>
            <a:ext cx="5514538" cy="4475056"/>
          </a:xfrm>
          <a:custGeom>
            <a:avLst/>
            <a:gdLst/>
            <a:ahLst/>
            <a:cxnLst/>
            <a:rect r="r" b="b" t="t" l="l"/>
            <a:pathLst>
              <a:path h="4475056" w="5514538">
                <a:moveTo>
                  <a:pt x="0" y="0"/>
                </a:moveTo>
                <a:lnTo>
                  <a:pt x="5514538" y="0"/>
                </a:lnTo>
                <a:lnTo>
                  <a:pt x="5514538" y="4475056"/>
                </a:lnTo>
                <a:lnTo>
                  <a:pt x="0" y="4475056"/>
                </a:lnTo>
                <a:lnTo>
                  <a:pt x="0" y="0"/>
                </a:lnTo>
                <a:close/>
              </a:path>
            </a:pathLst>
          </a:custGeom>
          <a:blipFill>
            <a:blip r:embed="rId5"/>
            <a:stretch>
              <a:fillRect l="0" t="0" r="0" b="0"/>
            </a:stretch>
          </a:blipFill>
        </p:spPr>
      </p:sp>
      <p:sp>
        <p:nvSpPr>
          <p:cNvPr name="TextBox 6" id="6"/>
          <p:cNvSpPr txBox="true"/>
          <p:nvPr/>
        </p:nvSpPr>
        <p:spPr>
          <a:xfrm rot="0">
            <a:off x="5993176" y="743476"/>
            <a:ext cx="11756308" cy="1319831"/>
          </a:xfrm>
          <a:prstGeom prst="rect">
            <a:avLst/>
          </a:prstGeom>
        </p:spPr>
        <p:txBody>
          <a:bodyPr anchor="t" rtlCol="false" tIns="0" lIns="0" bIns="0" rIns="0">
            <a:spAutoFit/>
          </a:bodyPr>
          <a:lstStyle/>
          <a:p>
            <a:pPr algn="l">
              <a:lnSpc>
                <a:spcPts val="8578"/>
              </a:lnSpc>
            </a:pPr>
            <a:r>
              <a:rPr lang="en-US" sz="10722">
                <a:solidFill>
                  <a:srgbClr val="1B1B62"/>
                </a:solidFill>
                <a:latin typeface="Boston Angel"/>
              </a:rPr>
              <a:t>Spesifikasi database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312688" y="2455203"/>
            <a:ext cx="6985105" cy="4493603"/>
          </a:xfrm>
          <a:custGeom>
            <a:avLst/>
            <a:gdLst/>
            <a:ahLst/>
            <a:cxnLst/>
            <a:rect r="r" b="b" t="t" l="l"/>
            <a:pathLst>
              <a:path h="4493603" w="6985105">
                <a:moveTo>
                  <a:pt x="0" y="0"/>
                </a:moveTo>
                <a:lnTo>
                  <a:pt x="6985105" y="0"/>
                </a:lnTo>
                <a:lnTo>
                  <a:pt x="6985105" y="4493603"/>
                </a:lnTo>
                <a:lnTo>
                  <a:pt x="0" y="4493603"/>
                </a:lnTo>
                <a:lnTo>
                  <a:pt x="0" y="0"/>
                </a:lnTo>
                <a:close/>
              </a:path>
            </a:pathLst>
          </a:custGeom>
          <a:blipFill>
            <a:blip r:embed="rId3"/>
            <a:stretch>
              <a:fillRect l="0" t="0" r="0" b="0"/>
            </a:stretch>
          </a:blipFill>
        </p:spPr>
      </p:sp>
      <p:sp>
        <p:nvSpPr>
          <p:cNvPr name="Freeform 4" id="4"/>
          <p:cNvSpPr/>
          <p:nvPr/>
        </p:nvSpPr>
        <p:spPr>
          <a:xfrm flipH="false" flipV="false" rot="0">
            <a:off x="7507677" y="2455203"/>
            <a:ext cx="5028692" cy="5370147"/>
          </a:xfrm>
          <a:custGeom>
            <a:avLst/>
            <a:gdLst/>
            <a:ahLst/>
            <a:cxnLst/>
            <a:rect r="r" b="b" t="t" l="l"/>
            <a:pathLst>
              <a:path h="5370147" w="5028692">
                <a:moveTo>
                  <a:pt x="0" y="0"/>
                </a:moveTo>
                <a:lnTo>
                  <a:pt x="5028692" y="0"/>
                </a:lnTo>
                <a:lnTo>
                  <a:pt x="5028692" y="5370147"/>
                </a:lnTo>
                <a:lnTo>
                  <a:pt x="0" y="5370147"/>
                </a:lnTo>
                <a:lnTo>
                  <a:pt x="0" y="0"/>
                </a:lnTo>
                <a:close/>
              </a:path>
            </a:pathLst>
          </a:custGeom>
          <a:blipFill>
            <a:blip r:embed="rId4"/>
            <a:stretch>
              <a:fillRect l="0" t="0" r="0" b="0"/>
            </a:stretch>
          </a:blipFill>
        </p:spPr>
      </p:sp>
      <p:sp>
        <p:nvSpPr>
          <p:cNvPr name="Freeform 5" id="5"/>
          <p:cNvSpPr/>
          <p:nvPr/>
        </p:nvSpPr>
        <p:spPr>
          <a:xfrm flipH="false" flipV="false" rot="0">
            <a:off x="12835113" y="2700730"/>
            <a:ext cx="4914372" cy="4002548"/>
          </a:xfrm>
          <a:custGeom>
            <a:avLst/>
            <a:gdLst/>
            <a:ahLst/>
            <a:cxnLst/>
            <a:rect r="r" b="b" t="t" l="l"/>
            <a:pathLst>
              <a:path h="4002548" w="4914372">
                <a:moveTo>
                  <a:pt x="0" y="0"/>
                </a:moveTo>
                <a:lnTo>
                  <a:pt x="4914371" y="0"/>
                </a:lnTo>
                <a:lnTo>
                  <a:pt x="4914371" y="4002549"/>
                </a:lnTo>
                <a:lnTo>
                  <a:pt x="0" y="4002549"/>
                </a:lnTo>
                <a:lnTo>
                  <a:pt x="0" y="0"/>
                </a:lnTo>
                <a:close/>
              </a:path>
            </a:pathLst>
          </a:custGeom>
          <a:blipFill>
            <a:blip r:embed="rId5"/>
            <a:stretch>
              <a:fillRect l="0" t="0" r="0" b="0"/>
            </a:stretch>
          </a:blipFill>
        </p:spPr>
      </p:sp>
      <p:sp>
        <p:nvSpPr>
          <p:cNvPr name="TextBox 6" id="6"/>
          <p:cNvSpPr txBox="true"/>
          <p:nvPr/>
        </p:nvSpPr>
        <p:spPr>
          <a:xfrm rot="0">
            <a:off x="5993176" y="743476"/>
            <a:ext cx="11756308" cy="1319831"/>
          </a:xfrm>
          <a:prstGeom prst="rect">
            <a:avLst/>
          </a:prstGeom>
        </p:spPr>
        <p:txBody>
          <a:bodyPr anchor="t" rtlCol="false" tIns="0" lIns="0" bIns="0" rIns="0">
            <a:spAutoFit/>
          </a:bodyPr>
          <a:lstStyle/>
          <a:p>
            <a:pPr algn="l">
              <a:lnSpc>
                <a:spcPts val="8578"/>
              </a:lnSpc>
            </a:pPr>
            <a:r>
              <a:rPr lang="en-US" sz="10722">
                <a:solidFill>
                  <a:srgbClr val="1B1B62"/>
                </a:solidFill>
                <a:latin typeface="Boston Angel"/>
              </a:rPr>
              <a:t>Spesifikasi database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028700" y="2010828"/>
            <a:ext cx="7584395" cy="3830119"/>
          </a:xfrm>
          <a:custGeom>
            <a:avLst/>
            <a:gdLst/>
            <a:ahLst/>
            <a:cxnLst/>
            <a:rect r="r" b="b" t="t" l="l"/>
            <a:pathLst>
              <a:path h="3830119" w="7584395">
                <a:moveTo>
                  <a:pt x="0" y="0"/>
                </a:moveTo>
                <a:lnTo>
                  <a:pt x="7584395" y="0"/>
                </a:lnTo>
                <a:lnTo>
                  <a:pt x="7584395" y="3830119"/>
                </a:lnTo>
                <a:lnTo>
                  <a:pt x="0" y="3830119"/>
                </a:lnTo>
                <a:lnTo>
                  <a:pt x="0" y="0"/>
                </a:lnTo>
                <a:close/>
              </a:path>
            </a:pathLst>
          </a:custGeom>
          <a:blipFill>
            <a:blip r:embed="rId3"/>
            <a:stretch>
              <a:fillRect l="0" t="0" r="0" b="0"/>
            </a:stretch>
          </a:blipFill>
        </p:spPr>
      </p:sp>
      <p:sp>
        <p:nvSpPr>
          <p:cNvPr name="Freeform 4" id="4"/>
          <p:cNvSpPr/>
          <p:nvPr/>
        </p:nvSpPr>
        <p:spPr>
          <a:xfrm flipH="false" flipV="false" rot="0">
            <a:off x="9960986" y="2010828"/>
            <a:ext cx="7584395" cy="3830119"/>
          </a:xfrm>
          <a:custGeom>
            <a:avLst/>
            <a:gdLst/>
            <a:ahLst/>
            <a:cxnLst/>
            <a:rect r="r" b="b" t="t" l="l"/>
            <a:pathLst>
              <a:path h="3830119" w="7584395">
                <a:moveTo>
                  <a:pt x="0" y="0"/>
                </a:moveTo>
                <a:lnTo>
                  <a:pt x="7584395" y="0"/>
                </a:lnTo>
                <a:lnTo>
                  <a:pt x="7584395" y="3830119"/>
                </a:lnTo>
                <a:lnTo>
                  <a:pt x="0" y="3830119"/>
                </a:lnTo>
                <a:lnTo>
                  <a:pt x="0" y="0"/>
                </a:lnTo>
                <a:close/>
              </a:path>
            </a:pathLst>
          </a:custGeom>
          <a:blipFill>
            <a:blip r:embed="rId4"/>
            <a:stretch>
              <a:fillRect l="0" t="0" r="0" b="0"/>
            </a:stretch>
          </a:blipFill>
        </p:spPr>
      </p:sp>
      <p:sp>
        <p:nvSpPr>
          <p:cNvPr name="Freeform 5" id="5"/>
          <p:cNvSpPr/>
          <p:nvPr/>
        </p:nvSpPr>
        <p:spPr>
          <a:xfrm flipH="false" flipV="false" rot="0">
            <a:off x="1028700" y="6462354"/>
            <a:ext cx="7584395" cy="3183855"/>
          </a:xfrm>
          <a:custGeom>
            <a:avLst/>
            <a:gdLst/>
            <a:ahLst/>
            <a:cxnLst/>
            <a:rect r="r" b="b" t="t" l="l"/>
            <a:pathLst>
              <a:path h="3183855" w="7584395">
                <a:moveTo>
                  <a:pt x="0" y="0"/>
                </a:moveTo>
                <a:lnTo>
                  <a:pt x="7584395" y="0"/>
                </a:lnTo>
                <a:lnTo>
                  <a:pt x="7584395" y="3183855"/>
                </a:lnTo>
                <a:lnTo>
                  <a:pt x="0" y="3183855"/>
                </a:lnTo>
                <a:lnTo>
                  <a:pt x="0" y="0"/>
                </a:lnTo>
                <a:close/>
              </a:path>
            </a:pathLst>
          </a:custGeom>
          <a:blipFill>
            <a:blip r:embed="rId5"/>
            <a:stretch>
              <a:fillRect l="-2213" t="-2587" r="-2213" b="0"/>
            </a:stretch>
          </a:blipFill>
        </p:spPr>
      </p:sp>
      <p:sp>
        <p:nvSpPr>
          <p:cNvPr name="Freeform 6" id="6"/>
          <p:cNvSpPr/>
          <p:nvPr/>
        </p:nvSpPr>
        <p:spPr>
          <a:xfrm flipH="false" flipV="false" rot="0">
            <a:off x="9960986" y="6241157"/>
            <a:ext cx="7584395" cy="3405052"/>
          </a:xfrm>
          <a:custGeom>
            <a:avLst/>
            <a:gdLst/>
            <a:ahLst/>
            <a:cxnLst/>
            <a:rect r="r" b="b" t="t" l="l"/>
            <a:pathLst>
              <a:path h="3405052" w="7584395">
                <a:moveTo>
                  <a:pt x="0" y="0"/>
                </a:moveTo>
                <a:lnTo>
                  <a:pt x="7584395" y="0"/>
                </a:lnTo>
                <a:lnTo>
                  <a:pt x="7584395" y="3405052"/>
                </a:lnTo>
                <a:lnTo>
                  <a:pt x="0" y="3405052"/>
                </a:lnTo>
                <a:lnTo>
                  <a:pt x="0" y="0"/>
                </a:lnTo>
                <a:close/>
              </a:path>
            </a:pathLst>
          </a:custGeom>
          <a:blipFill>
            <a:blip r:embed="rId6"/>
            <a:stretch>
              <a:fillRect l="0" t="-1441" r="0" b="-7937"/>
            </a:stretch>
          </a:blipFill>
        </p:spPr>
      </p:sp>
      <p:sp>
        <p:nvSpPr>
          <p:cNvPr name="TextBox 7" id="7"/>
          <p:cNvSpPr txBox="true"/>
          <p:nvPr/>
        </p:nvSpPr>
        <p:spPr>
          <a:xfrm rot="0">
            <a:off x="5321127" y="639181"/>
            <a:ext cx="7645746" cy="1017164"/>
          </a:xfrm>
          <a:prstGeom prst="rect">
            <a:avLst/>
          </a:prstGeom>
        </p:spPr>
        <p:txBody>
          <a:bodyPr anchor="t" rtlCol="false" tIns="0" lIns="0" bIns="0" rIns="0">
            <a:spAutoFit/>
          </a:bodyPr>
          <a:lstStyle/>
          <a:p>
            <a:pPr algn="l">
              <a:lnSpc>
                <a:spcPts val="6589"/>
              </a:lnSpc>
            </a:pPr>
            <a:r>
              <a:rPr lang="en-US" sz="8236">
                <a:solidFill>
                  <a:srgbClr val="1B1B62"/>
                </a:solidFill>
                <a:latin typeface="Boston Angel"/>
              </a:rPr>
              <a:t>Tampilan Website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6410262" y="1028700"/>
            <a:ext cx="5261177" cy="6825143"/>
          </a:xfrm>
          <a:custGeom>
            <a:avLst/>
            <a:gdLst/>
            <a:ahLst/>
            <a:cxnLst/>
            <a:rect r="r" b="b" t="t" l="l"/>
            <a:pathLst>
              <a:path h="6825143" w="5261177">
                <a:moveTo>
                  <a:pt x="0" y="0"/>
                </a:moveTo>
                <a:lnTo>
                  <a:pt x="5261177" y="0"/>
                </a:lnTo>
                <a:lnTo>
                  <a:pt x="5261177" y="6825143"/>
                </a:lnTo>
                <a:lnTo>
                  <a:pt x="0" y="6825143"/>
                </a:lnTo>
                <a:lnTo>
                  <a:pt x="0" y="0"/>
                </a:lnTo>
                <a:close/>
              </a:path>
            </a:pathLst>
          </a:custGeom>
          <a:blipFill>
            <a:blip r:embed="rId3"/>
            <a:stretch>
              <a:fillRect l="-998" t="0" r="-998" b="0"/>
            </a:stretch>
          </a:blipFill>
        </p:spPr>
      </p:sp>
      <p:sp>
        <p:nvSpPr>
          <p:cNvPr name="Freeform 4" id="4"/>
          <p:cNvSpPr/>
          <p:nvPr/>
        </p:nvSpPr>
        <p:spPr>
          <a:xfrm flipH="false" flipV="false" rot="0">
            <a:off x="2415389" y="1688613"/>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4"/>
            <a:stretch>
              <a:fillRect l="0" t="0" r="0" b="0"/>
            </a:stretch>
          </a:blipFill>
        </p:spPr>
      </p:sp>
      <p:sp>
        <p:nvSpPr>
          <p:cNvPr name="TextBox 5" id="5"/>
          <p:cNvSpPr txBox="true"/>
          <p:nvPr/>
        </p:nvSpPr>
        <p:spPr>
          <a:xfrm rot="0">
            <a:off x="0" y="257175"/>
            <a:ext cx="7057780" cy="1129494"/>
          </a:xfrm>
          <a:prstGeom prst="rect">
            <a:avLst/>
          </a:prstGeom>
        </p:spPr>
        <p:txBody>
          <a:bodyPr anchor="t" rtlCol="false" tIns="0" lIns="0" bIns="0" rIns="0">
            <a:spAutoFit/>
          </a:bodyPr>
          <a:lstStyle/>
          <a:p>
            <a:pPr algn="l">
              <a:lnSpc>
                <a:spcPts val="7298"/>
              </a:lnSpc>
            </a:pPr>
            <a:r>
              <a:rPr lang="en-US" sz="9122">
                <a:solidFill>
                  <a:srgbClr val="1B1B62"/>
                </a:solidFill>
                <a:latin typeface="Boston Angel"/>
              </a:rPr>
              <a:t>Microservice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2048828"/>
            <a:ext cx="16230600" cy="8622506"/>
          </a:xfrm>
          <a:custGeom>
            <a:avLst/>
            <a:gdLst/>
            <a:ahLst/>
            <a:cxnLst/>
            <a:rect r="r" b="b" t="t" l="l"/>
            <a:pathLst>
              <a:path h="8622506" w="16230600">
                <a:moveTo>
                  <a:pt x="0" y="0"/>
                </a:moveTo>
                <a:lnTo>
                  <a:pt x="16230600" y="0"/>
                </a:lnTo>
                <a:lnTo>
                  <a:pt x="16230600" y="8622506"/>
                </a:lnTo>
                <a:lnTo>
                  <a:pt x="0" y="86225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573676" y="4629706"/>
            <a:ext cx="11140649" cy="3994150"/>
          </a:xfrm>
          <a:prstGeom prst="rect">
            <a:avLst/>
          </a:prstGeom>
        </p:spPr>
        <p:txBody>
          <a:bodyPr anchor="t" rtlCol="false" tIns="0" lIns="0" bIns="0" rIns="0">
            <a:spAutoFit/>
          </a:bodyPr>
          <a:lstStyle/>
          <a:p>
            <a:pPr algn="l">
              <a:lnSpc>
                <a:spcPts val="4550"/>
              </a:lnSpc>
            </a:pPr>
            <a:r>
              <a:rPr lang="en-US" sz="3500">
                <a:solidFill>
                  <a:srgbClr val="1B1B62"/>
                </a:solidFill>
                <a:latin typeface="DM Sans"/>
              </a:rPr>
              <a:t>Setelah melihat gambar arsitektur diatas dapat disimpulkan, bahwa sistem ini telah menghindari terjadinya server down pada sistem, di mana jika salah satu service error, maka satu sistem tersebut tetap dapat berfungsi dengan baik atau disebut juga dengan loosely- coupling</a:t>
            </a:r>
          </a:p>
          <a:p>
            <a:pPr algn="l">
              <a:lnSpc>
                <a:spcPts val="4550"/>
              </a:lnSpc>
            </a:pPr>
          </a:p>
        </p:txBody>
      </p:sp>
      <p:sp>
        <p:nvSpPr>
          <p:cNvPr name="TextBox 5" id="5"/>
          <p:cNvSpPr txBox="true"/>
          <p:nvPr/>
        </p:nvSpPr>
        <p:spPr>
          <a:xfrm rot="0">
            <a:off x="3928132" y="1363980"/>
            <a:ext cx="10431735" cy="1779270"/>
          </a:xfrm>
          <a:prstGeom prst="rect">
            <a:avLst/>
          </a:prstGeom>
        </p:spPr>
        <p:txBody>
          <a:bodyPr anchor="t" rtlCol="false" tIns="0" lIns="0" bIns="0" rIns="0">
            <a:spAutoFit/>
          </a:bodyPr>
          <a:lstStyle/>
          <a:p>
            <a:pPr algn="ctr">
              <a:lnSpc>
                <a:spcPts val="11520"/>
              </a:lnSpc>
            </a:pPr>
            <a:r>
              <a:rPr lang="en-US" sz="14400">
                <a:solidFill>
                  <a:srgbClr val="1B1B62"/>
                </a:solidFill>
                <a:latin typeface="Boston Angel"/>
              </a:rPr>
              <a:t>Kesimpulan</a:t>
            </a:r>
          </a:p>
        </p:txBody>
      </p:sp>
      <p:sp>
        <p:nvSpPr>
          <p:cNvPr name="Freeform 6" id="6"/>
          <p:cNvSpPr/>
          <p:nvPr/>
        </p:nvSpPr>
        <p:spPr>
          <a:xfrm flipH="false" flipV="false" rot="0">
            <a:off x="-95250" y="-1139147"/>
            <a:ext cx="3349923" cy="5537063"/>
          </a:xfrm>
          <a:custGeom>
            <a:avLst/>
            <a:gdLst/>
            <a:ahLst/>
            <a:cxnLst/>
            <a:rect r="r" b="b" t="t" l="l"/>
            <a:pathLst>
              <a:path h="5537063" w="3349923">
                <a:moveTo>
                  <a:pt x="0" y="0"/>
                </a:moveTo>
                <a:lnTo>
                  <a:pt x="3349923" y="0"/>
                </a:lnTo>
                <a:lnTo>
                  <a:pt x="3349923" y="5537063"/>
                </a:lnTo>
                <a:lnTo>
                  <a:pt x="0" y="5537063"/>
                </a:lnTo>
                <a:lnTo>
                  <a:pt x="0" y="0"/>
                </a:lnTo>
                <a:close/>
              </a:path>
            </a:pathLst>
          </a:custGeom>
          <a:blipFill>
            <a:blip r:embed="rId5"/>
            <a:stretch>
              <a:fillRect l="0" t="0" r="0" b="0"/>
            </a:stretch>
          </a:blipFill>
        </p:spPr>
      </p:sp>
      <p:sp>
        <p:nvSpPr>
          <p:cNvPr name="Freeform 7" id="7"/>
          <p:cNvSpPr/>
          <p:nvPr/>
        </p:nvSpPr>
        <p:spPr>
          <a:xfrm flipH="false" flipV="false" rot="0">
            <a:off x="15584338" y="6489768"/>
            <a:ext cx="3349923" cy="5537063"/>
          </a:xfrm>
          <a:custGeom>
            <a:avLst/>
            <a:gdLst/>
            <a:ahLst/>
            <a:cxnLst/>
            <a:rect r="r" b="b" t="t" l="l"/>
            <a:pathLst>
              <a:path h="5537063" w="3349923">
                <a:moveTo>
                  <a:pt x="0" y="0"/>
                </a:moveTo>
                <a:lnTo>
                  <a:pt x="3349924" y="0"/>
                </a:lnTo>
                <a:lnTo>
                  <a:pt x="3349924" y="5537064"/>
                </a:lnTo>
                <a:lnTo>
                  <a:pt x="0" y="5537064"/>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5770317" y="3294052"/>
            <a:ext cx="6747366" cy="4232297"/>
          </a:xfrm>
          <a:prstGeom prst="rect">
            <a:avLst/>
          </a:prstGeom>
        </p:spPr>
        <p:txBody>
          <a:bodyPr anchor="t" rtlCol="false" tIns="0" lIns="0" bIns="0" rIns="0">
            <a:spAutoFit/>
          </a:bodyPr>
          <a:lstStyle/>
          <a:p>
            <a:pPr algn="ctr">
              <a:lnSpc>
                <a:spcPts val="15057"/>
              </a:lnSpc>
            </a:pPr>
            <a:r>
              <a:rPr lang="en-US" sz="18821">
                <a:solidFill>
                  <a:srgbClr val="1B1B62"/>
                </a:solidFill>
                <a:latin typeface="Boston Angel"/>
              </a:rPr>
              <a:t>Thank You</a:t>
            </a:r>
          </a:p>
        </p:txBody>
      </p:sp>
      <p:sp>
        <p:nvSpPr>
          <p:cNvPr name="Freeform 4" id="4"/>
          <p:cNvSpPr/>
          <p:nvPr/>
        </p:nvSpPr>
        <p:spPr>
          <a:xfrm flipH="false" flipV="false" rot="0">
            <a:off x="13922608" y="5494115"/>
            <a:ext cx="5535329" cy="5452299"/>
          </a:xfrm>
          <a:custGeom>
            <a:avLst/>
            <a:gdLst/>
            <a:ahLst/>
            <a:cxnLst/>
            <a:rect r="r" b="b" t="t" l="l"/>
            <a:pathLst>
              <a:path h="5452299" w="5535329">
                <a:moveTo>
                  <a:pt x="0" y="0"/>
                </a:moveTo>
                <a:lnTo>
                  <a:pt x="5535328" y="0"/>
                </a:lnTo>
                <a:lnTo>
                  <a:pt x="5535328" y="5452299"/>
                </a:lnTo>
                <a:lnTo>
                  <a:pt x="0" y="5452299"/>
                </a:lnTo>
                <a:lnTo>
                  <a:pt x="0" y="0"/>
                </a:lnTo>
                <a:close/>
              </a:path>
            </a:pathLst>
          </a:custGeom>
          <a:blipFill>
            <a:blip r:embed="rId3"/>
            <a:stretch>
              <a:fillRect l="0" t="0" r="0" b="0"/>
            </a:stretch>
          </a:blipFill>
        </p:spPr>
      </p:sp>
      <p:sp>
        <p:nvSpPr>
          <p:cNvPr name="Freeform 5" id="5"/>
          <p:cNvSpPr/>
          <p:nvPr/>
        </p:nvSpPr>
        <p:spPr>
          <a:xfrm flipH="false" flipV="false" rot="0">
            <a:off x="-1738964" y="-1697449"/>
            <a:ext cx="5535329" cy="5452299"/>
          </a:xfrm>
          <a:custGeom>
            <a:avLst/>
            <a:gdLst/>
            <a:ahLst/>
            <a:cxnLst/>
            <a:rect r="r" b="b" t="t" l="l"/>
            <a:pathLst>
              <a:path h="5452299" w="5535329">
                <a:moveTo>
                  <a:pt x="0" y="0"/>
                </a:moveTo>
                <a:lnTo>
                  <a:pt x="5535328" y="0"/>
                </a:lnTo>
                <a:lnTo>
                  <a:pt x="5535328" y="5452298"/>
                </a:lnTo>
                <a:lnTo>
                  <a:pt x="0" y="5452298"/>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59126" r="0" b="-18651"/>
            </a:stretch>
          </a:blipFill>
        </p:spPr>
      </p:sp>
      <p:sp>
        <p:nvSpPr>
          <p:cNvPr name="TextBox 3" id="3"/>
          <p:cNvSpPr txBox="true"/>
          <p:nvPr/>
        </p:nvSpPr>
        <p:spPr>
          <a:xfrm rot="0">
            <a:off x="1266769" y="1752600"/>
            <a:ext cx="11206575" cy="1485900"/>
          </a:xfrm>
          <a:prstGeom prst="rect">
            <a:avLst/>
          </a:prstGeom>
        </p:spPr>
        <p:txBody>
          <a:bodyPr anchor="t" rtlCol="false" tIns="0" lIns="0" bIns="0" rIns="0">
            <a:spAutoFit/>
          </a:bodyPr>
          <a:lstStyle/>
          <a:p>
            <a:pPr algn="l">
              <a:lnSpc>
                <a:spcPts val="9600"/>
              </a:lnSpc>
            </a:pPr>
            <a:r>
              <a:rPr lang="en-US" sz="12000">
                <a:solidFill>
                  <a:srgbClr val="1B1B62"/>
                </a:solidFill>
                <a:latin typeface="Boston Angel"/>
              </a:rPr>
              <a:t>Group - 03</a:t>
            </a:r>
          </a:p>
        </p:txBody>
      </p:sp>
      <p:sp>
        <p:nvSpPr>
          <p:cNvPr name="TextBox 4" id="4"/>
          <p:cNvSpPr txBox="true"/>
          <p:nvPr/>
        </p:nvSpPr>
        <p:spPr>
          <a:xfrm rot="0">
            <a:off x="1266769" y="7837428"/>
            <a:ext cx="3238935" cy="2174032"/>
          </a:xfrm>
          <a:prstGeom prst="rect">
            <a:avLst/>
          </a:prstGeom>
        </p:spPr>
        <p:txBody>
          <a:bodyPr anchor="t" rtlCol="false" tIns="0" lIns="0" bIns="0" rIns="0">
            <a:spAutoFit/>
          </a:bodyPr>
          <a:lstStyle/>
          <a:p>
            <a:pPr algn="ctr">
              <a:lnSpc>
                <a:spcPts val="5547"/>
              </a:lnSpc>
            </a:pPr>
            <a:r>
              <a:rPr lang="en-US" sz="5042">
                <a:solidFill>
                  <a:srgbClr val="1B1B62"/>
                </a:solidFill>
                <a:latin typeface="Boston Angel"/>
              </a:rPr>
              <a:t>Adinda Hutasoit / 11322003</a:t>
            </a:r>
          </a:p>
        </p:txBody>
      </p:sp>
      <p:sp>
        <p:nvSpPr>
          <p:cNvPr name="TextBox 5" id="5"/>
          <p:cNvSpPr txBox="true"/>
          <p:nvPr/>
        </p:nvSpPr>
        <p:spPr>
          <a:xfrm rot="0">
            <a:off x="5300253" y="7837428"/>
            <a:ext cx="3477004" cy="2174032"/>
          </a:xfrm>
          <a:prstGeom prst="rect">
            <a:avLst/>
          </a:prstGeom>
        </p:spPr>
        <p:txBody>
          <a:bodyPr anchor="t" rtlCol="false" tIns="0" lIns="0" bIns="0" rIns="0">
            <a:spAutoFit/>
          </a:bodyPr>
          <a:lstStyle/>
          <a:p>
            <a:pPr algn="ctr">
              <a:lnSpc>
                <a:spcPts val="5547"/>
              </a:lnSpc>
            </a:pPr>
            <a:r>
              <a:rPr lang="en-US" sz="5042">
                <a:solidFill>
                  <a:srgbClr val="1B1B62"/>
                </a:solidFill>
                <a:latin typeface="Boston Angel"/>
              </a:rPr>
              <a:t>Silvi Agustina Sitohang / 11322019</a:t>
            </a:r>
          </a:p>
        </p:txBody>
      </p:sp>
      <p:sp>
        <p:nvSpPr>
          <p:cNvPr name="TextBox 6" id="6"/>
          <p:cNvSpPr txBox="true"/>
          <p:nvPr/>
        </p:nvSpPr>
        <p:spPr>
          <a:xfrm rot="0">
            <a:off x="9349754" y="7837428"/>
            <a:ext cx="3683022" cy="2174032"/>
          </a:xfrm>
          <a:prstGeom prst="rect">
            <a:avLst/>
          </a:prstGeom>
        </p:spPr>
        <p:txBody>
          <a:bodyPr anchor="t" rtlCol="false" tIns="0" lIns="0" bIns="0" rIns="0">
            <a:spAutoFit/>
          </a:bodyPr>
          <a:lstStyle/>
          <a:p>
            <a:pPr algn="ctr">
              <a:lnSpc>
                <a:spcPts val="5547"/>
              </a:lnSpc>
            </a:pPr>
            <a:r>
              <a:rPr lang="en-US" sz="5042">
                <a:solidFill>
                  <a:srgbClr val="1B1B62"/>
                </a:solidFill>
                <a:latin typeface="Boston Angel"/>
              </a:rPr>
              <a:t>Niko Alvin Simanjuntak / 11322035</a:t>
            </a:r>
          </a:p>
        </p:txBody>
      </p:sp>
      <p:sp>
        <p:nvSpPr>
          <p:cNvPr name="TextBox 7" id="7"/>
          <p:cNvSpPr txBox="true"/>
          <p:nvPr/>
        </p:nvSpPr>
        <p:spPr>
          <a:xfrm rot="0">
            <a:off x="13428250" y="7837428"/>
            <a:ext cx="3831050" cy="2174032"/>
          </a:xfrm>
          <a:prstGeom prst="rect">
            <a:avLst/>
          </a:prstGeom>
        </p:spPr>
        <p:txBody>
          <a:bodyPr anchor="t" rtlCol="false" tIns="0" lIns="0" bIns="0" rIns="0">
            <a:spAutoFit/>
          </a:bodyPr>
          <a:lstStyle/>
          <a:p>
            <a:pPr algn="ctr">
              <a:lnSpc>
                <a:spcPts val="5547"/>
              </a:lnSpc>
            </a:pPr>
            <a:r>
              <a:rPr lang="en-US" sz="5042">
                <a:solidFill>
                  <a:srgbClr val="1B1B62"/>
                </a:solidFill>
                <a:latin typeface="Boston Angel"/>
              </a:rPr>
              <a:t>Hagai Natasha Sianturi / 11322063</a:t>
            </a:r>
          </a:p>
        </p:txBody>
      </p:sp>
      <p:sp>
        <p:nvSpPr>
          <p:cNvPr name="Freeform 8" id="8"/>
          <p:cNvSpPr/>
          <p:nvPr/>
        </p:nvSpPr>
        <p:spPr>
          <a:xfrm flipH="false" flipV="false" rot="0">
            <a:off x="13032776" y="-367384"/>
            <a:ext cx="5778142" cy="3654675"/>
          </a:xfrm>
          <a:custGeom>
            <a:avLst/>
            <a:gdLst/>
            <a:ahLst/>
            <a:cxnLst/>
            <a:rect r="r" b="b" t="t" l="l"/>
            <a:pathLst>
              <a:path h="3654675" w="5778142">
                <a:moveTo>
                  <a:pt x="0" y="0"/>
                </a:moveTo>
                <a:lnTo>
                  <a:pt x="5778142" y="0"/>
                </a:lnTo>
                <a:lnTo>
                  <a:pt x="5778142" y="3654675"/>
                </a:lnTo>
                <a:lnTo>
                  <a:pt x="0" y="3654675"/>
                </a:lnTo>
                <a:lnTo>
                  <a:pt x="0" y="0"/>
                </a:lnTo>
                <a:close/>
              </a:path>
            </a:pathLst>
          </a:custGeom>
          <a:blipFill>
            <a:blip r:embed="rId3"/>
            <a:stretch>
              <a:fillRect l="0" t="0" r="0" b="0"/>
            </a:stretch>
          </a:blipFill>
        </p:spPr>
      </p:sp>
      <p:grpSp>
        <p:nvGrpSpPr>
          <p:cNvPr name="Group 9" id="9"/>
          <p:cNvGrpSpPr/>
          <p:nvPr/>
        </p:nvGrpSpPr>
        <p:grpSpPr>
          <a:xfrm rot="0">
            <a:off x="1490219" y="3993594"/>
            <a:ext cx="2792035" cy="27920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6666" r="0" b="-16666"/>
              </a:stretch>
            </a:blipFill>
          </p:spPr>
        </p:sp>
      </p:grpSp>
      <p:grpSp>
        <p:nvGrpSpPr>
          <p:cNvPr name="Group 11" id="11"/>
          <p:cNvGrpSpPr/>
          <p:nvPr/>
        </p:nvGrpSpPr>
        <p:grpSpPr>
          <a:xfrm rot="0">
            <a:off x="5474039" y="3993594"/>
            <a:ext cx="2792035" cy="279203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6666" r="0" b="-16666"/>
              </a:stretch>
            </a:blipFill>
          </p:spPr>
        </p:sp>
      </p:grpSp>
      <p:grpSp>
        <p:nvGrpSpPr>
          <p:cNvPr name="Group 13" id="13"/>
          <p:cNvGrpSpPr/>
          <p:nvPr/>
        </p:nvGrpSpPr>
        <p:grpSpPr>
          <a:xfrm rot="0">
            <a:off x="9795247" y="3993594"/>
            <a:ext cx="2792035" cy="279203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6666" r="0" b="-16666"/>
              </a:stretch>
            </a:blipFill>
          </p:spPr>
        </p:sp>
      </p:grpSp>
      <p:grpSp>
        <p:nvGrpSpPr>
          <p:cNvPr name="Group 15" id="15"/>
          <p:cNvGrpSpPr/>
          <p:nvPr/>
        </p:nvGrpSpPr>
        <p:grpSpPr>
          <a:xfrm rot="0">
            <a:off x="13947757" y="4166342"/>
            <a:ext cx="2792035" cy="279203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TextBox 3" id="3"/>
          <p:cNvSpPr txBox="true"/>
          <p:nvPr/>
        </p:nvSpPr>
        <p:spPr>
          <a:xfrm rot="0">
            <a:off x="6118651" y="2754269"/>
            <a:ext cx="10866675" cy="1485900"/>
          </a:xfrm>
          <a:prstGeom prst="rect">
            <a:avLst/>
          </a:prstGeom>
        </p:spPr>
        <p:txBody>
          <a:bodyPr anchor="t" rtlCol="false" tIns="0" lIns="0" bIns="0" rIns="0">
            <a:spAutoFit/>
          </a:bodyPr>
          <a:lstStyle/>
          <a:p>
            <a:pPr algn="l">
              <a:lnSpc>
                <a:spcPts val="9600"/>
              </a:lnSpc>
            </a:pPr>
            <a:r>
              <a:rPr lang="en-US" sz="12000">
                <a:solidFill>
                  <a:srgbClr val="1B1B62"/>
                </a:solidFill>
                <a:latin typeface="Boston Angel"/>
              </a:rPr>
              <a:t>Pendahuluan</a:t>
            </a:r>
          </a:p>
        </p:txBody>
      </p:sp>
      <p:sp>
        <p:nvSpPr>
          <p:cNvPr name="TextBox 4" id="4"/>
          <p:cNvSpPr txBox="true"/>
          <p:nvPr/>
        </p:nvSpPr>
        <p:spPr>
          <a:xfrm rot="0">
            <a:off x="6118651" y="4392569"/>
            <a:ext cx="11140649" cy="3994150"/>
          </a:xfrm>
          <a:prstGeom prst="rect">
            <a:avLst/>
          </a:prstGeom>
        </p:spPr>
        <p:txBody>
          <a:bodyPr anchor="t" rtlCol="false" tIns="0" lIns="0" bIns="0" rIns="0">
            <a:spAutoFit/>
          </a:bodyPr>
          <a:lstStyle/>
          <a:p>
            <a:pPr algn="l">
              <a:lnSpc>
                <a:spcPts val="4550"/>
              </a:lnSpc>
            </a:pPr>
            <a:r>
              <a:rPr lang="en-US" sz="3500">
                <a:solidFill>
                  <a:srgbClr val="1B1B62"/>
                </a:solidFill>
                <a:latin typeface="DM Sans"/>
              </a:rPr>
              <a:t>Sistem yang dibangun adalah Website Pizza Andaliman Balige .tujuan pembangunan Website Pizza Andaliman Balige  ini adalah untuk memudahkan pemilik restoran mengelolah keuangan dan mempermudah pelangan melakukan pemesanan secara online. Sistem ini akan dapat di akses bagi siapapun yang tertarik untuk melihatnya.</a:t>
            </a:r>
          </a:p>
        </p:txBody>
      </p:sp>
      <p:sp>
        <p:nvSpPr>
          <p:cNvPr name="Freeform 5" id="5"/>
          <p:cNvSpPr/>
          <p:nvPr/>
        </p:nvSpPr>
        <p:spPr>
          <a:xfrm flipH="true" flipV="false" rot="0">
            <a:off x="-3137135" y="998494"/>
            <a:ext cx="8331670" cy="8290011"/>
          </a:xfrm>
          <a:custGeom>
            <a:avLst/>
            <a:gdLst/>
            <a:ahLst/>
            <a:cxnLst/>
            <a:rect r="r" b="b" t="t" l="l"/>
            <a:pathLst>
              <a:path h="8290011" w="8331670">
                <a:moveTo>
                  <a:pt x="8331670" y="0"/>
                </a:moveTo>
                <a:lnTo>
                  <a:pt x="0" y="0"/>
                </a:lnTo>
                <a:lnTo>
                  <a:pt x="0" y="8290012"/>
                </a:lnTo>
                <a:lnTo>
                  <a:pt x="8331670" y="8290012"/>
                </a:lnTo>
                <a:lnTo>
                  <a:pt x="833167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041039" y="-143196"/>
            <a:ext cx="8150523" cy="10573392"/>
          </a:xfrm>
          <a:custGeom>
            <a:avLst/>
            <a:gdLst/>
            <a:ahLst/>
            <a:cxnLst/>
            <a:rect r="r" b="b" t="t" l="l"/>
            <a:pathLst>
              <a:path h="10573392" w="8150523">
                <a:moveTo>
                  <a:pt x="0" y="0"/>
                </a:moveTo>
                <a:lnTo>
                  <a:pt x="8150522" y="0"/>
                </a:lnTo>
                <a:lnTo>
                  <a:pt x="8150522" y="10573392"/>
                </a:lnTo>
                <a:lnTo>
                  <a:pt x="0" y="10573392"/>
                </a:lnTo>
                <a:lnTo>
                  <a:pt x="0" y="0"/>
                </a:lnTo>
                <a:close/>
              </a:path>
            </a:pathLst>
          </a:custGeom>
          <a:blipFill>
            <a:blip r:embed="rId3"/>
            <a:stretch>
              <a:fillRect l="-998" t="0" r="-998" b="0"/>
            </a:stretch>
          </a:blipFill>
        </p:spPr>
      </p:sp>
      <p:sp>
        <p:nvSpPr>
          <p:cNvPr name="TextBox 4" id="4"/>
          <p:cNvSpPr txBox="true"/>
          <p:nvPr/>
        </p:nvSpPr>
        <p:spPr>
          <a:xfrm rot="0">
            <a:off x="900390" y="978357"/>
            <a:ext cx="11140649" cy="1779270"/>
          </a:xfrm>
          <a:prstGeom prst="rect">
            <a:avLst/>
          </a:prstGeom>
        </p:spPr>
        <p:txBody>
          <a:bodyPr anchor="t" rtlCol="false" tIns="0" lIns="0" bIns="0" rIns="0">
            <a:spAutoFit/>
          </a:bodyPr>
          <a:lstStyle/>
          <a:p>
            <a:pPr algn="l">
              <a:lnSpc>
                <a:spcPts val="11520"/>
              </a:lnSpc>
            </a:pPr>
            <a:r>
              <a:rPr lang="en-US" sz="14400">
                <a:solidFill>
                  <a:srgbClr val="1B1B62"/>
                </a:solidFill>
                <a:latin typeface="Boston Angel"/>
              </a:rPr>
              <a:t>Deskripsi role</a:t>
            </a:r>
          </a:p>
        </p:txBody>
      </p:sp>
      <p:sp>
        <p:nvSpPr>
          <p:cNvPr name="TextBox 5" id="5"/>
          <p:cNvSpPr txBox="true"/>
          <p:nvPr/>
        </p:nvSpPr>
        <p:spPr>
          <a:xfrm rot="0">
            <a:off x="900390" y="2719527"/>
            <a:ext cx="11140649" cy="5137150"/>
          </a:xfrm>
          <a:prstGeom prst="rect">
            <a:avLst/>
          </a:prstGeom>
        </p:spPr>
        <p:txBody>
          <a:bodyPr anchor="t" rtlCol="false" tIns="0" lIns="0" bIns="0" rIns="0">
            <a:spAutoFit/>
          </a:bodyPr>
          <a:lstStyle/>
          <a:p>
            <a:pPr algn="l" marL="755651" indent="-377825" lvl="1">
              <a:lnSpc>
                <a:spcPts val="4550"/>
              </a:lnSpc>
              <a:buAutoNum type="arabicPeriod" startAt="1"/>
            </a:pPr>
            <a:r>
              <a:rPr lang="en-US" sz="3500">
                <a:solidFill>
                  <a:srgbClr val="1B1B62"/>
                </a:solidFill>
                <a:latin typeface="DM Sans"/>
              </a:rPr>
              <a:t>Admin (Owner): sebagai pengelola sistem baik mengedit , menambah, dan menghapus menu</a:t>
            </a:r>
          </a:p>
          <a:p>
            <a:pPr algn="l" marL="755651" indent="-377825" lvl="1">
              <a:lnSpc>
                <a:spcPts val="4550"/>
              </a:lnSpc>
              <a:buAutoNum type="arabicPeriod" startAt="1"/>
            </a:pPr>
            <a:r>
              <a:rPr lang="en-US" sz="3500">
                <a:solidFill>
                  <a:srgbClr val="1B1B62"/>
                </a:solidFill>
                <a:latin typeface="DM Sans"/>
              </a:rPr>
              <a:t>Customer: dapat melakukan Akses seluruh menu yang di sediakan oleh pengembang sesuai dengan kebutuhan customer itu sendiri.</a:t>
            </a:r>
          </a:p>
          <a:p>
            <a:pPr algn="l" marL="755651" indent="-377825" lvl="1">
              <a:lnSpc>
                <a:spcPts val="4550"/>
              </a:lnSpc>
              <a:buAutoNum type="arabicPeriod" startAt="1"/>
            </a:pPr>
            <a:r>
              <a:rPr lang="en-US" sz="3500">
                <a:solidFill>
                  <a:srgbClr val="1B1B62"/>
                </a:solidFill>
                <a:latin typeface="DM Sans"/>
              </a:rPr>
              <a:t>Guest: dapat melihat website teta[i tidak dapat melakukan pemesanan, reservasi. maupun menambah, mengedit dan menghapus.</a:t>
            </a:r>
          </a:p>
          <a:p>
            <a:pPr algn="l">
              <a:lnSpc>
                <a:spcPts val="455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true" rot="0">
            <a:off x="5363528" y="6670389"/>
            <a:ext cx="7560945" cy="8229600"/>
          </a:xfrm>
          <a:custGeom>
            <a:avLst/>
            <a:gdLst/>
            <a:ahLst/>
            <a:cxnLst/>
            <a:rect r="r" b="b" t="t" l="l"/>
            <a:pathLst>
              <a:path h="8229600" w="7560945">
                <a:moveTo>
                  <a:pt x="0" y="8229600"/>
                </a:moveTo>
                <a:lnTo>
                  <a:pt x="7560944" y="8229600"/>
                </a:lnTo>
                <a:lnTo>
                  <a:pt x="7560944" y="0"/>
                </a:lnTo>
                <a:lnTo>
                  <a:pt x="0" y="0"/>
                </a:lnTo>
                <a:lnTo>
                  <a:pt x="0" y="8229600"/>
                </a:lnTo>
                <a:close/>
              </a:path>
            </a:pathLst>
          </a:custGeom>
          <a:blipFill>
            <a:blip r:embed="rId3"/>
            <a:stretch>
              <a:fillRect l="0" t="0" r="0" b="0"/>
            </a:stretch>
          </a:blipFill>
        </p:spPr>
      </p:sp>
      <p:sp>
        <p:nvSpPr>
          <p:cNvPr name="Freeform 4" id="4"/>
          <p:cNvSpPr/>
          <p:nvPr/>
        </p:nvSpPr>
        <p:spPr>
          <a:xfrm flipH="false" flipV="false" rot="0">
            <a:off x="1028700" y="4114800"/>
            <a:ext cx="7552477" cy="4317500"/>
          </a:xfrm>
          <a:custGeom>
            <a:avLst/>
            <a:gdLst/>
            <a:ahLst/>
            <a:cxnLst/>
            <a:rect r="r" b="b" t="t" l="l"/>
            <a:pathLst>
              <a:path h="4317500" w="7552477">
                <a:moveTo>
                  <a:pt x="0" y="0"/>
                </a:moveTo>
                <a:lnTo>
                  <a:pt x="7552477" y="0"/>
                </a:lnTo>
                <a:lnTo>
                  <a:pt x="7552477" y="4317500"/>
                </a:lnTo>
                <a:lnTo>
                  <a:pt x="0" y="4317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06823" y="4229100"/>
            <a:ext cx="7552477" cy="4317500"/>
          </a:xfrm>
          <a:custGeom>
            <a:avLst/>
            <a:gdLst/>
            <a:ahLst/>
            <a:cxnLst/>
            <a:rect r="r" b="b" t="t" l="l"/>
            <a:pathLst>
              <a:path h="4317500" w="7552477">
                <a:moveTo>
                  <a:pt x="0" y="0"/>
                </a:moveTo>
                <a:lnTo>
                  <a:pt x="7552477" y="0"/>
                </a:lnTo>
                <a:lnTo>
                  <a:pt x="7552477" y="4317500"/>
                </a:lnTo>
                <a:lnTo>
                  <a:pt x="0" y="4317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724240" y="561590"/>
            <a:ext cx="10400465" cy="1210446"/>
          </a:xfrm>
          <a:prstGeom prst="rect">
            <a:avLst/>
          </a:prstGeom>
        </p:spPr>
        <p:txBody>
          <a:bodyPr anchor="t" rtlCol="false" tIns="0" lIns="0" bIns="0" rIns="0">
            <a:spAutoFit/>
          </a:bodyPr>
          <a:lstStyle/>
          <a:p>
            <a:pPr algn="ctr">
              <a:lnSpc>
                <a:spcPts val="7804"/>
              </a:lnSpc>
            </a:pPr>
            <a:r>
              <a:rPr lang="en-US" sz="9755">
                <a:solidFill>
                  <a:srgbClr val="1B1B62"/>
                </a:solidFill>
                <a:latin typeface="Boston Angel"/>
              </a:rPr>
              <a:t>Deskripsi Fungsi</a:t>
            </a:r>
          </a:p>
        </p:txBody>
      </p:sp>
      <p:sp>
        <p:nvSpPr>
          <p:cNvPr name="Freeform 7" id="7"/>
          <p:cNvSpPr/>
          <p:nvPr/>
        </p:nvSpPr>
        <p:spPr>
          <a:xfrm flipH="false" flipV="true" rot="0">
            <a:off x="-2245723" y="-4920037"/>
            <a:ext cx="7560945" cy="8229600"/>
          </a:xfrm>
          <a:custGeom>
            <a:avLst/>
            <a:gdLst/>
            <a:ahLst/>
            <a:cxnLst/>
            <a:rect r="r" b="b" t="t" l="l"/>
            <a:pathLst>
              <a:path h="8229600" w="7560945">
                <a:moveTo>
                  <a:pt x="0" y="8229600"/>
                </a:moveTo>
                <a:lnTo>
                  <a:pt x="7560945" y="8229600"/>
                </a:lnTo>
                <a:lnTo>
                  <a:pt x="7560945" y="0"/>
                </a:lnTo>
                <a:lnTo>
                  <a:pt x="0" y="0"/>
                </a:lnTo>
                <a:lnTo>
                  <a:pt x="0" y="8229600"/>
                </a:lnTo>
                <a:close/>
              </a:path>
            </a:pathLst>
          </a:custGeom>
          <a:blipFill>
            <a:blip r:embed="rId3"/>
            <a:stretch>
              <a:fillRect l="0" t="0" r="0" b="0"/>
            </a:stretch>
          </a:blipFill>
        </p:spPr>
      </p:sp>
      <p:sp>
        <p:nvSpPr>
          <p:cNvPr name="Freeform 8" id="8"/>
          <p:cNvSpPr/>
          <p:nvPr/>
        </p:nvSpPr>
        <p:spPr>
          <a:xfrm flipH="false" flipV="true" rot="0">
            <a:off x="-2093323" y="-4767637"/>
            <a:ext cx="7560945" cy="8229600"/>
          </a:xfrm>
          <a:custGeom>
            <a:avLst/>
            <a:gdLst/>
            <a:ahLst/>
            <a:cxnLst/>
            <a:rect r="r" b="b" t="t" l="l"/>
            <a:pathLst>
              <a:path h="8229600" w="7560945">
                <a:moveTo>
                  <a:pt x="0" y="8229600"/>
                </a:moveTo>
                <a:lnTo>
                  <a:pt x="7560945" y="8229600"/>
                </a:lnTo>
                <a:lnTo>
                  <a:pt x="7560945" y="0"/>
                </a:lnTo>
                <a:lnTo>
                  <a:pt x="0" y="0"/>
                </a:lnTo>
                <a:lnTo>
                  <a:pt x="0" y="8229600"/>
                </a:lnTo>
                <a:close/>
              </a:path>
            </a:pathLst>
          </a:custGeom>
          <a:blipFill>
            <a:blip r:embed="rId3"/>
            <a:stretch>
              <a:fillRect l="0" t="0" r="0" b="0"/>
            </a:stretch>
          </a:blipFill>
        </p:spPr>
      </p:sp>
      <p:sp>
        <p:nvSpPr>
          <p:cNvPr name="TextBox 9" id="9"/>
          <p:cNvSpPr txBox="true"/>
          <p:nvPr/>
        </p:nvSpPr>
        <p:spPr>
          <a:xfrm rot="0">
            <a:off x="1687149" y="4582160"/>
            <a:ext cx="6037091" cy="2991405"/>
          </a:xfrm>
          <a:prstGeom prst="rect">
            <a:avLst/>
          </a:prstGeom>
        </p:spPr>
        <p:txBody>
          <a:bodyPr anchor="t" rtlCol="false" tIns="0" lIns="0" bIns="0" rIns="0">
            <a:spAutoFit/>
          </a:bodyPr>
          <a:lstStyle/>
          <a:p>
            <a:pPr algn="ctr">
              <a:lnSpc>
                <a:spcPts val="3405"/>
              </a:lnSpc>
            </a:pPr>
            <a:r>
              <a:rPr lang="en-US" sz="2432">
                <a:solidFill>
                  <a:srgbClr val="1B1B62"/>
                </a:solidFill>
                <a:latin typeface="Open Sans"/>
              </a:rPr>
              <a:t>AUTENTIKASI</a:t>
            </a:r>
          </a:p>
          <a:p>
            <a:pPr algn="ctr">
              <a:lnSpc>
                <a:spcPts val="3405"/>
              </a:lnSpc>
            </a:pPr>
            <a:r>
              <a:rPr lang="en-US" sz="2432">
                <a:solidFill>
                  <a:srgbClr val="1B1B62"/>
                </a:solidFill>
                <a:latin typeface="Open Sans"/>
              </a:rPr>
              <a:t>Fungsi autentikasi ini terdiri dari registrasi, login, dan logout. Registrasi dapat dilakukan oleh guest untuk dapat membuat akun. Setelah memiliki akun, mereka dapat melakukan login pada website</a:t>
            </a:r>
          </a:p>
        </p:txBody>
      </p:sp>
      <p:sp>
        <p:nvSpPr>
          <p:cNvPr name="TextBox 10" id="10"/>
          <p:cNvSpPr txBox="true"/>
          <p:nvPr/>
        </p:nvSpPr>
        <p:spPr>
          <a:xfrm rot="0">
            <a:off x="10176667" y="4582160"/>
            <a:ext cx="6696338" cy="2915632"/>
          </a:xfrm>
          <a:prstGeom prst="rect">
            <a:avLst/>
          </a:prstGeom>
        </p:spPr>
        <p:txBody>
          <a:bodyPr anchor="t" rtlCol="false" tIns="0" lIns="0" bIns="0" rIns="0">
            <a:spAutoFit/>
          </a:bodyPr>
          <a:lstStyle/>
          <a:p>
            <a:pPr algn="ctr">
              <a:lnSpc>
                <a:spcPts val="3884"/>
              </a:lnSpc>
            </a:pPr>
            <a:r>
              <a:rPr lang="en-US" sz="2774">
                <a:solidFill>
                  <a:srgbClr val="1B1B62"/>
                </a:solidFill>
                <a:latin typeface="Open Sans"/>
              </a:rPr>
              <a:t>MENELOLA KATEGORI</a:t>
            </a:r>
          </a:p>
          <a:p>
            <a:pPr algn="ctr">
              <a:lnSpc>
                <a:spcPts val="3884"/>
              </a:lnSpc>
            </a:pPr>
            <a:r>
              <a:rPr lang="en-US" sz="2774">
                <a:solidFill>
                  <a:srgbClr val="1B1B62"/>
                </a:solidFill>
                <a:latin typeface="Open Sans"/>
              </a:rPr>
              <a:t>Fungsi mengelola kategori terdiri dari membuat, mengedit, dan menghapus kategori. Fungsi ini digunakan oleh admin setelah melakukan login pada website.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true" rot="0">
            <a:off x="5363528" y="6670389"/>
            <a:ext cx="7560945" cy="8229600"/>
          </a:xfrm>
          <a:custGeom>
            <a:avLst/>
            <a:gdLst/>
            <a:ahLst/>
            <a:cxnLst/>
            <a:rect r="r" b="b" t="t" l="l"/>
            <a:pathLst>
              <a:path h="8229600" w="7560945">
                <a:moveTo>
                  <a:pt x="0" y="8229600"/>
                </a:moveTo>
                <a:lnTo>
                  <a:pt x="7560944" y="8229600"/>
                </a:lnTo>
                <a:lnTo>
                  <a:pt x="7560944" y="0"/>
                </a:lnTo>
                <a:lnTo>
                  <a:pt x="0" y="0"/>
                </a:lnTo>
                <a:lnTo>
                  <a:pt x="0" y="8229600"/>
                </a:lnTo>
                <a:close/>
              </a:path>
            </a:pathLst>
          </a:custGeom>
          <a:blipFill>
            <a:blip r:embed="rId3"/>
            <a:stretch>
              <a:fillRect l="0" t="0" r="0" b="0"/>
            </a:stretch>
          </a:blipFill>
        </p:spPr>
      </p:sp>
      <p:sp>
        <p:nvSpPr>
          <p:cNvPr name="Freeform 4" id="4"/>
          <p:cNvSpPr/>
          <p:nvPr/>
        </p:nvSpPr>
        <p:spPr>
          <a:xfrm flipH="false" flipV="false" rot="0">
            <a:off x="1028700" y="4114800"/>
            <a:ext cx="7552477" cy="4317500"/>
          </a:xfrm>
          <a:custGeom>
            <a:avLst/>
            <a:gdLst/>
            <a:ahLst/>
            <a:cxnLst/>
            <a:rect r="r" b="b" t="t" l="l"/>
            <a:pathLst>
              <a:path h="4317500" w="7552477">
                <a:moveTo>
                  <a:pt x="0" y="0"/>
                </a:moveTo>
                <a:lnTo>
                  <a:pt x="7552477" y="0"/>
                </a:lnTo>
                <a:lnTo>
                  <a:pt x="7552477" y="4317500"/>
                </a:lnTo>
                <a:lnTo>
                  <a:pt x="0" y="4317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06823" y="4229100"/>
            <a:ext cx="7552477" cy="4317500"/>
          </a:xfrm>
          <a:custGeom>
            <a:avLst/>
            <a:gdLst/>
            <a:ahLst/>
            <a:cxnLst/>
            <a:rect r="r" b="b" t="t" l="l"/>
            <a:pathLst>
              <a:path h="4317500" w="7552477">
                <a:moveTo>
                  <a:pt x="0" y="0"/>
                </a:moveTo>
                <a:lnTo>
                  <a:pt x="7552477" y="0"/>
                </a:lnTo>
                <a:lnTo>
                  <a:pt x="7552477" y="4317500"/>
                </a:lnTo>
                <a:lnTo>
                  <a:pt x="0" y="4317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724240" y="561590"/>
            <a:ext cx="10400465" cy="1210446"/>
          </a:xfrm>
          <a:prstGeom prst="rect">
            <a:avLst/>
          </a:prstGeom>
        </p:spPr>
        <p:txBody>
          <a:bodyPr anchor="t" rtlCol="false" tIns="0" lIns="0" bIns="0" rIns="0">
            <a:spAutoFit/>
          </a:bodyPr>
          <a:lstStyle/>
          <a:p>
            <a:pPr algn="ctr">
              <a:lnSpc>
                <a:spcPts val="7804"/>
              </a:lnSpc>
            </a:pPr>
            <a:r>
              <a:rPr lang="en-US" sz="9755">
                <a:solidFill>
                  <a:srgbClr val="1B1B62"/>
                </a:solidFill>
                <a:latin typeface="Boston Angel"/>
              </a:rPr>
              <a:t>Deskripsi Fungsi</a:t>
            </a:r>
          </a:p>
        </p:txBody>
      </p:sp>
      <p:sp>
        <p:nvSpPr>
          <p:cNvPr name="Freeform 7" id="7"/>
          <p:cNvSpPr/>
          <p:nvPr/>
        </p:nvSpPr>
        <p:spPr>
          <a:xfrm flipH="false" flipV="true" rot="0">
            <a:off x="-2245723" y="-4920037"/>
            <a:ext cx="7560945" cy="8229600"/>
          </a:xfrm>
          <a:custGeom>
            <a:avLst/>
            <a:gdLst/>
            <a:ahLst/>
            <a:cxnLst/>
            <a:rect r="r" b="b" t="t" l="l"/>
            <a:pathLst>
              <a:path h="8229600" w="7560945">
                <a:moveTo>
                  <a:pt x="0" y="8229600"/>
                </a:moveTo>
                <a:lnTo>
                  <a:pt x="7560945" y="8229600"/>
                </a:lnTo>
                <a:lnTo>
                  <a:pt x="7560945" y="0"/>
                </a:lnTo>
                <a:lnTo>
                  <a:pt x="0" y="0"/>
                </a:lnTo>
                <a:lnTo>
                  <a:pt x="0" y="8229600"/>
                </a:lnTo>
                <a:close/>
              </a:path>
            </a:pathLst>
          </a:custGeom>
          <a:blipFill>
            <a:blip r:embed="rId3"/>
            <a:stretch>
              <a:fillRect l="0" t="0" r="0" b="0"/>
            </a:stretch>
          </a:blipFill>
        </p:spPr>
      </p:sp>
      <p:sp>
        <p:nvSpPr>
          <p:cNvPr name="Freeform 8" id="8"/>
          <p:cNvSpPr/>
          <p:nvPr/>
        </p:nvSpPr>
        <p:spPr>
          <a:xfrm flipH="false" flipV="true" rot="0">
            <a:off x="-2093323" y="-4767637"/>
            <a:ext cx="7560945" cy="8229600"/>
          </a:xfrm>
          <a:custGeom>
            <a:avLst/>
            <a:gdLst/>
            <a:ahLst/>
            <a:cxnLst/>
            <a:rect r="r" b="b" t="t" l="l"/>
            <a:pathLst>
              <a:path h="8229600" w="7560945">
                <a:moveTo>
                  <a:pt x="0" y="8229600"/>
                </a:moveTo>
                <a:lnTo>
                  <a:pt x="7560945" y="8229600"/>
                </a:lnTo>
                <a:lnTo>
                  <a:pt x="7560945" y="0"/>
                </a:lnTo>
                <a:lnTo>
                  <a:pt x="0" y="0"/>
                </a:lnTo>
                <a:lnTo>
                  <a:pt x="0" y="8229600"/>
                </a:lnTo>
                <a:close/>
              </a:path>
            </a:pathLst>
          </a:custGeom>
          <a:blipFill>
            <a:blip r:embed="rId3"/>
            <a:stretch>
              <a:fillRect l="0" t="0" r="0" b="0"/>
            </a:stretch>
          </a:blipFill>
        </p:spPr>
      </p:sp>
      <p:sp>
        <p:nvSpPr>
          <p:cNvPr name="TextBox 9" id="9"/>
          <p:cNvSpPr txBox="true"/>
          <p:nvPr/>
        </p:nvSpPr>
        <p:spPr>
          <a:xfrm rot="0">
            <a:off x="1687149" y="4582160"/>
            <a:ext cx="6037091" cy="2132670"/>
          </a:xfrm>
          <a:prstGeom prst="rect">
            <a:avLst/>
          </a:prstGeom>
        </p:spPr>
        <p:txBody>
          <a:bodyPr anchor="t" rtlCol="false" tIns="0" lIns="0" bIns="0" rIns="0">
            <a:spAutoFit/>
          </a:bodyPr>
          <a:lstStyle/>
          <a:p>
            <a:pPr algn="ctr">
              <a:lnSpc>
                <a:spcPts val="3405"/>
              </a:lnSpc>
            </a:pPr>
            <a:r>
              <a:rPr lang="en-US" sz="2432">
                <a:solidFill>
                  <a:srgbClr val="1B1B62"/>
                </a:solidFill>
                <a:latin typeface="Open Sans"/>
              </a:rPr>
              <a:t>MENGELOL PRODUK</a:t>
            </a:r>
          </a:p>
          <a:p>
            <a:pPr algn="ctr">
              <a:lnSpc>
                <a:spcPts val="3405"/>
              </a:lnSpc>
            </a:pPr>
            <a:r>
              <a:rPr lang="en-US" sz="2432">
                <a:solidFill>
                  <a:srgbClr val="1B1B62"/>
                </a:solidFill>
                <a:latin typeface="Open Sans"/>
              </a:rPr>
              <a:t>Fungsi mengelola produk terdiri dari membuat, mengedit, dan menghapus produk. Fungsi ini digunakan oleh admin setelah melakukan login pada website.</a:t>
            </a:r>
          </a:p>
        </p:txBody>
      </p:sp>
      <p:sp>
        <p:nvSpPr>
          <p:cNvPr name="TextBox 10" id="10"/>
          <p:cNvSpPr txBox="true"/>
          <p:nvPr/>
        </p:nvSpPr>
        <p:spPr>
          <a:xfrm rot="0">
            <a:off x="10176667" y="4582160"/>
            <a:ext cx="6696338" cy="2425884"/>
          </a:xfrm>
          <a:prstGeom prst="rect">
            <a:avLst/>
          </a:prstGeom>
        </p:spPr>
        <p:txBody>
          <a:bodyPr anchor="t" rtlCol="false" tIns="0" lIns="0" bIns="0" rIns="0">
            <a:spAutoFit/>
          </a:bodyPr>
          <a:lstStyle/>
          <a:p>
            <a:pPr algn="ctr">
              <a:lnSpc>
                <a:spcPts val="3884"/>
              </a:lnSpc>
            </a:pPr>
            <a:r>
              <a:rPr lang="en-US" sz="2774">
                <a:solidFill>
                  <a:srgbClr val="1B1B62"/>
                </a:solidFill>
                <a:latin typeface="Open Sans"/>
              </a:rPr>
              <a:t>MENELOLA RESERVASI</a:t>
            </a:r>
          </a:p>
          <a:p>
            <a:pPr algn="ctr">
              <a:lnSpc>
                <a:spcPts val="3884"/>
              </a:lnSpc>
            </a:pPr>
            <a:r>
              <a:rPr lang="en-US" sz="2774">
                <a:solidFill>
                  <a:srgbClr val="1B1B62"/>
                </a:solidFill>
                <a:latin typeface="Open Sans"/>
              </a:rPr>
              <a:t>Fungsi mengelola reservasi terdiri dari membuat reservasi dan membatalkan reservasi. Fungsi ini digunakan oleh customer setelah melakukan login.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true" rot="0">
            <a:off x="5363528" y="6670389"/>
            <a:ext cx="7560945" cy="8229600"/>
          </a:xfrm>
          <a:custGeom>
            <a:avLst/>
            <a:gdLst/>
            <a:ahLst/>
            <a:cxnLst/>
            <a:rect r="r" b="b" t="t" l="l"/>
            <a:pathLst>
              <a:path h="8229600" w="7560945">
                <a:moveTo>
                  <a:pt x="0" y="8229600"/>
                </a:moveTo>
                <a:lnTo>
                  <a:pt x="7560944" y="8229600"/>
                </a:lnTo>
                <a:lnTo>
                  <a:pt x="7560944" y="0"/>
                </a:lnTo>
                <a:lnTo>
                  <a:pt x="0" y="0"/>
                </a:lnTo>
                <a:lnTo>
                  <a:pt x="0" y="8229600"/>
                </a:lnTo>
                <a:close/>
              </a:path>
            </a:pathLst>
          </a:custGeom>
          <a:blipFill>
            <a:blip r:embed="rId3"/>
            <a:stretch>
              <a:fillRect l="0" t="0" r="0" b="0"/>
            </a:stretch>
          </a:blipFill>
        </p:spPr>
      </p:sp>
      <p:sp>
        <p:nvSpPr>
          <p:cNvPr name="Freeform 4" id="4"/>
          <p:cNvSpPr/>
          <p:nvPr/>
        </p:nvSpPr>
        <p:spPr>
          <a:xfrm flipH="false" flipV="false" rot="0">
            <a:off x="1028700" y="4114800"/>
            <a:ext cx="7552477" cy="4317500"/>
          </a:xfrm>
          <a:custGeom>
            <a:avLst/>
            <a:gdLst/>
            <a:ahLst/>
            <a:cxnLst/>
            <a:rect r="r" b="b" t="t" l="l"/>
            <a:pathLst>
              <a:path h="4317500" w="7552477">
                <a:moveTo>
                  <a:pt x="0" y="0"/>
                </a:moveTo>
                <a:lnTo>
                  <a:pt x="7552477" y="0"/>
                </a:lnTo>
                <a:lnTo>
                  <a:pt x="7552477" y="4317500"/>
                </a:lnTo>
                <a:lnTo>
                  <a:pt x="0" y="4317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06823" y="4229100"/>
            <a:ext cx="7552477" cy="4317500"/>
          </a:xfrm>
          <a:custGeom>
            <a:avLst/>
            <a:gdLst/>
            <a:ahLst/>
            <a:cxnLst/>
            <a:rect r="r" b="b" t="t" l="l"/>
            <a:pathLst>
              <a:path h="4317500" w="7552477">
                <a:moveTo>
                  <a:pt x="0" y="0"/>
                </a:moveTo>
                <a:lnTo>
                  <a:pt x="7552477" y="0"/>
                </a:lnTo>
                <a:lnTo>
                  <a:pt x="7552477" y="4317500"/>
                </a:lnTo>
                <a:lnTo>
                  <a:pt x="0" y="4317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724240" y="561590"/>
            <a:ext cx="10400465" cy="1210446"/>
          </a:xfrm>
          <a:prstGeom prst="rect">
            <a:avLst/>
          </a:prstGeom>
        </p:spPr>
        <p:txBody>
          <a:bodyPr anchor="t" rtlCol="false" tIns="0" lIns="0" bIns="0" rIns="0">
            <a:spAutoFit/>
          </a:bodyPr>
          <a:lstStyle/>
          <a:p>
            <a:pPr algn="ctr">
              <a:lnSpc>
                <a:spcPts val="7804"/>
              </a:lnSpc>
            </a:pPr>
            <a:r>
              <a:rPr lang="en-US" sz="9755">
                <a:solidFill>
                  <a:srgbClr val="1B1B62"/>
                </a:solidFill>
                <a:latin typeface="Boston Angel"/>
              </a:rPr>
              <a:t>Deskripsi Fungsi</a:t>
            </a:r>
          </a:p>
        </p:txBody>
      </p:sp>
      <p:sp>
        <p:nvSpPr>
          <p:cNvPr name="Freeform 7" id="7"/>
          <p:cNvSpPr/>
          <p:nvPr/>
        </p:nvSpPr>
        <p:spPr>
          <a:xfrm flipH="false" flipV="true" rot="0">
            <a:off x="-2245723" y="-4920037"/>
            <a:ext cx="7560945" cy="8229600"/>
          </a:xfrm>
          <a:custGeom>
            <a:avLst/>
            <a:gdLst/>
            <a:ahLst/>
            <a:cxnLst/>
            <a:rect r="r" b="b" t="t" l="l"/>
            <a:pathLst>
              <a:path h="8229600" w="7560945">
                <a:moveTo>
                  <a:pt x="0" y="8229600"/>
                </a:moveTo>
                <a:lnTo>
                  <a:pt x="7560945" y="8229600"/>
                </a:lnTo>
                <a:lnTo>
                  <a:pt x="7560945" y="0"/>
                </a:lnTo>
                <a:lnTo>
                  <a:pt x="0" y="0"/>
                </a:lnTo>
                <a:lnTo>
                  <a:pt x="0" y="8229600"/>
                </a:lnTo>
                <a:close/>
              </a:path>
            </a:pathLst>
          </a:custGeom>
          <a:blipFill>
            <a:blip r:embed="rId3"/>
            <a:stretch>
              <a:fillRect l="0" t="0" r="0" b="0"/>
            </a:stretch>
          </a:blipFill>
        </p:spPr>
      </p:sp>
      <p:sp>
        <p:nvSpPr>
          <p:cNvPr name="Freeform 8" id="8"/>
          <p:cNvSpPr/>
          <p:nvPr/>
        </p:nvSpPr>
        <p:spPr>
          <a:xfrm flipH="false" flipV="true" rot="0">
            <a:off x="-2093323" y="-4767637"/>
            <a:ext cx="7560945" cy="8229600"/>
          </a:xfrm>
          <a:custGeom>
            <a:avLst/>
            <a:gdLst/>
            <a:ahLst/>
            <a:cxnLst/>
            <a:rect r="r" b="b" t="t" l="l"/>
            <a:pathLst>
              <a:path h="8229600" w="7560945">
                <a:moveTo>
                  <a:pt x="0" y="8229600"/>
                </a:moveTo>
                <a:lnTo>
                  <a:pt x="7560945" y="8229600"/>
                </a:lnTo>
                <a:lnTo>
                  <a:pt x="7560945" y="0"/>
                </a:lnTo>
                <a:lnTo>
                  <a:pt x="0" y="0"/>
                </a:lnTo>
                <a:lnTo>
                  <a:pt x="0" y="8229600"/>
                </a:lnTo>
                <a:close/>
              </a:path>
            </a:pathLst>
          </a:custGeom>
          <a:blipFill>
            <a:blip r:embed="rId3"/>
            <a:stretch>
              <a:fillRect l="0" t="0" r="0" b="0"/>
            </a:stretch>
          </a:blipFill>
        </p:spPr>
      </p:sp>
      <p:sp>
        <p:nvSpPr>
          <p:cNvPr name="TextBox 9" id="9"/>
          <p:cNvSpPr txBox="true"/>
          <p:nvPr/>
        </p:nvSpPr>
        <p:spPr>
          <a:xfrm rot="0">
            <a:off x="1687149" y="4582160"/>
            <a:ext cx="6037091" cy="2991405"/>
          </a:xfrm>
          <a:prstGeom prst="rect">
            <a:avLst/>
          </a:prstGeom>
        </p:spPr>
        <p:txBody>
          <a:bodyPr anchor="t" rtlCol="false" tIns="0" lIns="0" bIns="0" rIns="0">
            <a:spAutoFit/>
          </a:bodyPr>
          <a:lstStyle/>
          <a:p>
            <a:pPr algn="ctr">
              <a:lnSpc>
                <a:spcPts val="3405"/>
              </a:lnSpc>
            </a:pPr>
            <a:r>
              <a:rPr lang="en-US" sz="2432">
                <a:solidFill>
                  <a:srgbClr val="1B1B62"/>
                </a:solidFill>
                <a:latin typeface="Open Sans"/>
              </a:rPr>
              <a:t>MENAMBAH PRODUK KE KERANJANG Fungsi menambahkan produk ke halaman keranjang digunakan saat customer ingin melakukan pemesanan produk. Customer harus melakukan tahap ini sebelum lanjut ke dalam tahap pemesanan</a:t>
            </a:r>
          </a:p>
        </p:txBody>
      </p:sp>
      <p:sp>
        <p:nvSpPr>
          <p:cNvPr name="TextBox 10" id="10"/>
          <p:cNvSpPr txBox="true"/>
          <p:nvPr/>
        </p:nvSpPr>
        <p:spPr>
          <a:xfrm rot="0">
            <a:off x="10176667" y="4591685"/>
            <a:ext cx="6523250" cy="2981880"/>
          </a:xfrm>
          <a:prstGeom prst="rect">
            <a:avLst/>
          </a:prstGeom>
        </p:spPr>
        <p:txBody>
          <a:bodyPr anchor="t" rtlCol="false" tIns="0" lIns="0" bIns="0" rIns="0">
            <a:spAutoFit/>
          </a:bodyPr>
          <a:lstStyle/>
          <a:p>
            <a:pPr algn="ctr">
              <a:lnSpc>
                <a:spcPts val="2972"/>
              </a:lnSpc>
            </a:pPr>
            <a:r>
              <a:rPr lang="en-US" sz="2123">
                <a:solidFill>
                  <a:srgbClr val="1B1B62"/>
                </a:solidFill>
                <a:latin typeface="Open Sans"/>
              </a:rPr>
              <a:t>MELAKUKAN PEMESANAN</a:t>
            </a:r>
          </a:p>
          <a:p>
            <a:pPr algn="ctr">
              <a:lnSpc>
                <a:spcPts val="2972"/>
              </a:lnSpc>
            </a:pPr>
            <a:r>
              <a:rPr lang="en-US" sz="2123">
                <a:solidFill>
                  <a:srgbClr val="1B1B62"/>
                </a:solidFill>
                <a:latin typeface="Open Sans"/>
              </a:rPr>
              <a:t>Fungsi melakukan pemesanan ini dilakukan setelah customer menambahkan produk ke halaman keranjang. Setelah menambahkan produk ke halaman keranjang, customer dapat melanjutkan pemesanan produk sampai pada tahap pembayaran. Fungsi ini digunakan oleh customer setelah melakukan login.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true" rot="0">
            <a:off x="5363528" y="6670389"/>
            <a:ext cx="7560945" cy="8229600"/>
          </a:xfrm>
          <a:custGeom>
            <a:avLst/>
            <a:gdLst/>
            <a:ahLst/>
            <a:cxnLst/>
            <a:rect r="r" b="b" t="t" l="l"/>
            <a:pathLst>
              <a:path h="8229600" w="7560945">
                <a:moveTo>
                  <a:pt x="0" y="8229600"/>
                </a:moveTo>
                <a:lnTo>
                  <a:pt x="7560944" y="8229600"/>
                </a:lnTo>
                <a:lnTo>
                  <a:pt x="7560944" y="0"/>
                </a:lnTo>
                <a:lnTo>
                  <a:pt x="0" y="0"/>
                </a:lnTo>
                <a:lnTo>
                  <a:pt x="0" y="8229600"/>
                </a:lnTo>
                <a:close/>
              </a:path>
            </a:pathLst>
          </a:custGeom>
          <a:blipFill>
            <a:blip r:embed="rId3"/>
            <a:stretch>
              <a:fillRect l="0" t="0" r="0" b="0"/>
            </a:stretch>
          </a:blipFill>
        </p:spPr>
      </p:sp>
      <p:sp>
        <p:nvSpPr>
          <p:cNvPr name="Freeform 4" id="4"/>
          <p:cNvSpPr/>
          <p:nvPr/>
        </p:nvSpPr>
        <p:spPr>
          <a:xfrm flipH="false" flipV="false" rot="0">
            <a:off x="1028700" y="4114800"/>
            <a:ext cx="7552477" cy="4317500"/>
          </a:xfrm>
          <a:custGeom>
            <a:avLst/>
            <a:gdLst/>
            <a:ahLst/>
            <a:cxnLst/>
            <a:rect r="r" b="b" t="t" l="l"/>
            <a:pathLst>
              <a:path h="4317500" w="7552477">
                <a:moveTo>
                  <a:pt x="0" y="0"/>
                </a:moveTo>
                <a:lnTo>
                  <a:pt x="7552477" y="0"/>
                </a:lnTo>
                <a:lnTo>
                  <a:pt x="7552477" y="4317500"/>
                </a:lnTo>
                <a:lnTo>
                  <a:pt x="0" y="4317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06823" y="4229100"/>
            <a:ext cx="7552477" cy="4317500"/>
          </a:xfrm>
          <a:custGeom>
            <a:avLst/>
            <a:gdLst/>
            <a:ahLst/>
            <a:cxnLst/>
            <a:rect r="r" b="b" t="t" l="l"/>
            <a:pathLst>
              <a:path h="4317500" w="7552477">
                <a:moveTo>
                  <a:pt x="0" y="0"/>
                </a:moveTo>
                <a:lnTo>
                  <a:pt x="7552477" y="0"/>
                </a:lnTo>
                <a:lnTo>
                  <a:pt x="7552477" y="4317500"/>
                </a:lnTo>
                <a:lnTo>
                  <a:pt x="0" y="4317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724240" y="561590"/>
            <a:ext cx="10400465" cy="1210446"/>
          </a:xfrm>
          <a:prstGeom prst="rect">
            <a:avLst/>
          </a:prstGeom>
        </p:spPr>
        <p:txBody>
          <a:bodyPr anchor="t" rtlCol="false" tIns="0" lIns="0" bIns="0" rIns="0">
            <a:spAutoFit/>
          </a:bodyPr>
          <a:lstStyle/>
          <a:p>
            <a:pPr algn="ctr">
              <a:lnSpc>
                <a:spcPts val="7804"/>
              </a:lnSpc>
            </a:pPr>
            <a:r>
              <a:rPr lang="en-US" sz="9755">
                <a:solidFill>
                  <a:srgbClr val="1B1B62"/>
                </a:solidFill>
                <a:latin typeface="Boston Angel"/>
              </a:rPr>
              <a:t>Deskripsi Fungsi</a:t>
            </a:r>
          </a:p>
        </p:txBody>
      </p:sp>
      <p:sp>
        <p:nvSpPr>
          <p:cNvPr name="Freeform 7" id="7"/>
          <p:cNvSpPr/>
          <p:nvPr/>
        </p:nvSpPr>
        <p:spPr>
          <a:xfrm flipH="false" flipV="true" rot="0">
            <a:off x="-2245723" y="-4920037"/>
            <a:ext cx="7560945" cy="8229600"/>
          </a:xfrm>
          <a:custGeom>
            <a:avLst/>
            <a:gdLst/>
            <a:ahLst/>
            <a:cxnLst/>
            <a:rect r="r" b="b" t="t" l="l"/>
            <a:pathLst>
              <a:path h="8229600" w="7560945">
                <a:moveTo>
                  <a:pt x="0" y="8229600"/>
                </a:moveTo>
                <a:lnTo>
                  <a:pt x="7560945" y="8229600"/>
                </a:lnTo>
                <a:lnTo>
                  <a:pt x="7560945" y="0"/>
                </a:lnTo>
                <a:lnTo>
                  <a:pt x="0" y="0"/>
                </a:lnTo>
                <a:lnTo>
                  <a:pt x="0" y="8229600"/>
                </a:lnTo>
                <a:close/>
              </a:path>
            </a:pathLst>
          </a:custGeom>
          <a:blipFill>
            <a:blip r:embed="rId3"/>
            <a:stretch>
              <a:fillRect l="0" t="0" r="0" b="0"/>
            </a:stretch>
          </a:blipFill>
        </p:spPr>
      </p:sp>
      <p:sp>
        <p:nvSpPr>
          <p:cNvPr name="Freeform 8" id="8"/>
          <p:cNvSpPr/>
          <p:nvPr/>
        </p:nvSpPr>
        <p:spPr>
          <a:xfrm flipH="false" flipV="true" rot="0">
            <a:off x="-2093323" y="-4767637"/>
            <a:ext cx="7560945" cy="8229600"/>
          </a:xfrm>
          <a:custGeom>
            <a:avLst/>
            <a:gdLst/>
            <a:ahLst/>
            <a:cxnLst/>
            <a:rect r="r" b="b" t="t" l="l"/>
            <a:pathLst>
              <a:path h="8229600" w="7560945">
                <a:moveTo>
                  <a:pt x="0" y="8229600"/>
                </a:moveTo>
                <a:lnTo>
                  <a:pt x="7560945" y="8229600"/>
                </a:lnTo>
                <a:lnTo>
                  <a:pt x="7560945" y="0"/>
                </a:lnTo>
                <a:lnTo>
                  <a:pt x="0" y="0"/>
                </a:lnTo>
                <a:lnTo>
                  <a:pt x="0" y="8229600"/>
                </a:lnTo>
                <a:close/>
              </a:path>
            </a:pathLst>
          </a:custGeom>
          <a:blipFill>
            <a:blip r:embed="rId3"/>
            <a:stretch>
              <a:fillRect l="0" t="0" r="0" b="0"/>
            </a:stretch>
          </a:blipFill>
        </p:spPr>
      </p:sp>
      <p:sp>
        <p:nvSpPr>
          <p:cNvPr name="TextBox 9" id="9"/>
          <p:cNvSpPr txBox="true"/>
          <p:nvPr/>
        </p:nvSpPr>
        <p:spPr>
          <a:xfrm rot="0">
            <a:off x="1687149" y="4582160"/>
            <a:ext cx="6037091" cy="2991405"/>
          </a:xfrm>
          <a:prstGeom prst="rect">
            <a:avLst/>
          </a:prstGeom>
        </p:spPr>
        <p:txBody>
          <a:bodyPr anchor="t" rtlCol="false" tIns="0" lIns="0" bIns="0" rIns="0">
            <a:spAutoFit/>
          </a:bodyPr>
          <a:lstStyle/>
          <a:p>
            <a:pPr algn="ctr">
              <a:lnSpc>
                <a:spcPts val="3405"/>
              </a:lnSpc>
            </a:pPr>
            <a:r>
              <a:rPr lang="en-US" sz="2432">
                <a:solidFill>
                  <a:srgbClr val="1B1B62"/>
                </a:solidFill>
                <a:latin typeface="Open Sans"/>
              </a:rPr>
              <a:t>MEMBUAT FEEDBACK </a:t>
            </a:r>
          </a:p>
          <a:p>
            <a:pPr algn="ctr">
              <a:lnSpc>
                <a:spcPts val="3405"/>
              </a:lnSpc>
            </a:pPr>
            <a:r>
              <a:rPr lang="en-US" sz="2432">
                <a:solidFill>
                  <a:srgbClr val="1B1B62"/>
                </a:solidFill>
                <a:latin typeface="Open Sans"/>
              </a:rPr>
              <a:t>Fungsi membuat feedback digunakan oleh customer saat ingin memberikan ulasan mengenai Pizza Andaliman Balige. Fungsi ini digunakan customer setelah melakukan login.</a:t>
            </a:r>
          </a:p>
          <a:p>
            <a:pPr algn="ctr">
              <a:lnSpc>
                <a:spcPts val="3405"/>
              </a:lnSpc>
            </a:pPr>
          </a:p>
        </p:txBody>
      </p:sp>
      <p:sp>
        <p:nvSpPr>
          <p:cNvPr name="TextBox 10" id="10"/>
          <p:cNvSpPr txBox="true"/>
          <p:nvPr/>
        </p:nvSpPr>
        <p:spPr>
          <a:xfrm rot="0">
            <a:off x="10176667" y="4582160"/>
            <a:ext cx="6696338" cy="2915632"/>
          </a:xfrm>
          <a:prstGeom prst="rect">
            <a:avLst/>
          </a:prstGeom>
        </p:spPr>
        <p:txBody>
          <a:bodyPr anchor="t" rtlCol="false" tIns="0" lIns="0" bIns="0" rIns="0">
            <a:spAutoFit/>
          </a:bodyPr>
          <a:lstStyle/>
          <a:p>
            <a:pPr algn="ctr">
              <a:lnSpc>
                <a:spcPts val="3884"/>
              </a:lnSpc>
            </a:pPr>
            <a:r>
              <a:rPr lang="en-US" sz="2774">
                <a:solidFill>
                  <a:srgbClr val="1B1B62"/>
                </a:solidFill>
                <a:latin typeface="Open Sans"/>
              </a:rPr>
              <a:t>MENELOLA GALERI</a:t>
            </a:r>
          </a:p>
          <a:p>
            <a:pPr algn="ctr">
              <a:lnSpc>
                <a:spcPts val="3884"/>
              </a:lnSpc>
            </a:pPr>
            <a:r>
              <a:rPr lang="en-US" sz="2774">
                <a:solidFill>
                  <a:srgbClr val="1B1B62"/>
                </a:solidFill>
                <a:latin typeface="Open Sans"/>
              </a:rPr>
              <a:t>Fungsi mengelola galeri terdiri dari menambah, mengedit, dan menghapus foto-foto pada bagian galer. Fungsi ini digunakan oleh admin setelah melakukan login.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true" rot="0">
            <a:off x="5363528" y="6670389"/>
            <a:ext cx="7560945" cy="8229600"/>
          </a:xfrm>
          <a:custGeom>
            <a:avLst/>
            <a:gdLst/>
            <a:ahLst/>
            <a:cxnLst/>
            <a:rect r="r" b="b" t="t" l="l"/>
            <a:pathLst>
              <a:path h="8229600" w="7560945">
                <a:moveTo>
                  <a:pt x="0" y="8229600"/>
                </a:moveTo>
                <a:lnTo>
                  <a:pt x="7560944" y="8229600"/>
                </a:lnTo>
                <a:lnTo>
                  <a:pt x="7560944" y="0"/>
                </a:lnTo>
                <a:lnTo>
                  <a:pt x="0" y="0"/>
                </a:lnTo>
                <a:lnTo>
                  <a:pt x="0" y="8229600"/>
                </a:lnTo>
                <a:close/>
              </a:path>
            </a:pathLst>
          </a:custGeom>
          <a:blipFill>
            <a:blip r:embed="rId3"/>
            <a:stretch>
              <a:fillRect l="0" t="0" r="0" b="0"/>
            </a:stretch>
          </a:blipFill>
        </p:spPr>
      </p:sp>
      <p:sp>
        <p:nvSpPr>
          <p:cNvPr name="Freeform 4" id="4"/>
          <p:cNvSpPr/>
          <p:nvPr/>
        </p:nvSpPr>
        <p:spPr>
          <a:xfrm flipH="false" flipV="false" rot="0">
            <a:off x="5467622" y="4157609"/>
            <a:ext cx="7552477" cy="4317500"/>
          </a:xfrm>
          <a:custGeom>
            <a:avLst/>
            <a:gdLst/>
            <a:ahLst/>
            <a:cxnLst/>
            <a:rect r="r" b="b" t="t" l="l"/>
            <a:pathLst>
              <a:path h="4317500" w="7552477">
                <a:moveTo>
                  <a:pt x="0" y="0"/>
                </a:moveTo>
                <a:lnTo>
                  <a:pt x="7552477" y="0"/>
                </a:lnTo>
                <a:lnTo>
                  <a:pt x="7552477" y="4317499"/>
                </a:lnTo>
                <a:lnTo>
                  <a:pt x="0" y="4317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724240" y="561590"/>
            <a:ext cx="10400465" cy="1210446"/>
          </a:xfrm>
          <a:prstGeom prst="rect">
            <a:avLst/>
          </a:prstGeom>
        </p:spPr>
        <p:txBody>
          <a:bodyPr anchor="t" rtlCol="false" tIns="0" lIns="0" bIns="0" rIns="0">
            <a:spAutoFit/>
          </a:bodyPr>
          <a:lstStyle/>
          <a:p>
            <a:pPr algn="ctr">
              <a:lnSpc>
                <a:spcPts val="7804"/>
              </a:lnSpc>
            </a:pPr>
            <a:r>
              <a:rPr lang="en-US" sz="9755">
                <a:solidFill>
                  <a:srgbClr val="1B1B62"/>
                </a:solidFill>
                <a:latin typeface="Boston Angel"/>
              </a:rPr>
              <a:t>Deskripsi Fungsi</a:t>
            </a:r>
          </a:p>
        </p:txBody>
      </p:sp>
      <p:sp>
        <p:nvSpPr>
          <p:cNvPr name="Freeform 6" id="6"/>
          <p:cNvSpPr/>
          <p:nvPr/>
        </p:nvSpPr>
        <p:spPr>
          <a:xfrm flipH="false" flipV="true" rot="0">
            <a:off x="-2245723" y="-4920037"/>
            <a:ext cx="7560945" cy="8229600"/>
          </a:xfrm>
          <a:custGeom>
            <a:avLst/>
            <a:gdLst/>
            <a:ahLst/>
            <a:cxnLst/>
            <a:rect r="r" b="b" t="t" l="l"/>
            <a:pathLst>
              <a:path h="8229600" w="7560945">
                <a:moveTo>
                  <a:pt x="0" y="8229600"/>
                </a:moveTo>
                <a:lnTo>
                  <a:pt x="7560945" y="8229600"/>
                </a:lnTo>
                <a:lnTo>
                  <a:pt x="7560945" y="0"/>
                </a:lnTo>
                <a:lnTo>
                  <a:pt x="0" y="0"/>
                </a:lnTo>
                <a:lnTo>
                  <a:pt x="0" y="8229600"/>
                </a:lnTo>
                <a:close/>
              </a:path>
            </a:pathLst>
          </a:custGeom>
          <a:blipFill>
            <a:blip r:embed="rId3"/>
            <a:stretch>
              <a:fillRect l="0" t="0" r="0" b="0"/>
            </a:stretch>
          </a:blipFill>
        </p:spPr>
      </p:sp>
      <p:sp>
        <p:nvSpPr>
          <p:cNvPr name="Freeform 7" id="7"/>
          <p:cNvSpPr/>
          <p:nvPr/>
        </p:nvSpPr>
        <p:spPr>
          <a:xfrm flipH="false" flipV="true" rot="0">
            <a:off x="-2093323" y="-4767637"/>
            <a:ext cx="7560945" cy="8229600"/>
          </a:xfrm>
          <a:custGeom>
            <a:avLst/>
            <a:gdLst/>
            <a:ahLst/>
            <a:cxnLst/>
            <a:rect r="r" b="b" t="t" l="l"/>
            <a:pathLst>
              <a:path h="8229600" w="7560945">
                <a:moveTo>
                  <a:pt x="0" y="8229600"/>
                </a:moveTo>
                <a:lnTo>
                  <a:pt x="7560945" y="8229600"/>
                </a:lnTo>
                <a:lnTo>
                  <a:pt x="7560945" y="0"/>
                </a:lnTo>
                <a:lnTo>
                  <a:pt x="0" y="0"/>
                </a:lnTo>
                <a:lnTo>
                  <a:pt x="0" y="8229600"/>
                </a:lnTo>
                <a:close/>
              </a:path>
            </a:pathLst>
          </a:custGeom>
          <a:blipFill>
            <a:blip r:embed="rId3"/>
            <a:stretch>
              <a:fillRect l="0" t="0" r="0" b="0"/>
            </a:stretch>
          </a:blipFill>
        </p:spPr>
      </p:sp>
      <p:sp>
        <p:nvSpPr>
          <p:cNvPr name="TextBox 8" id="8"/>
          <p:cNvSpPr txBox="true"/>
          <p:nvPr/>
        </p:nvSpPr>
        <p:spPr>
          <a:xfrm rot="0">
            <a:off x="6225315" y="4582160"/>
            <a:ext cx="6037091" cy="3420772"/>
          </a:xfrm>
          <a:prstGeom prst="rect">
            <a:avLst/>
          </a:prstGeom>
        </p:spPr>
        <p:txBody>
          <a:bodyPr anchor="t" rtlCol="false" tIns="0" lIns="0" bIns="0" rIns="0">
            <a:spAutoFit/>
          </a:bodyPr>
          <a:lstStyle/>
          <a:p>
            <a:pPr algn="ctr">
              <a:lnSpc>
                <a:spcPts val="3405"/>
              </a:lnSpc>
            </a:pPr>
            <a:r>
              <a:rPr lang="en-US" sz="2432">
                <a:solidFill>
                  <a:srgbClr val="1B1B62"/>
                </a:solidFill>
                <a:latin typeface="Open Sans"/>
              </a:rPr>
              <a:t>MENGELOLA BERITA TERKINI </a:t>
            </a:r>
          </a:p>
          <a:p>
            <a:pPr algn="ctr">
              <a:lnSpc>
                <a:spcPts val="3405"/>
              </a:lnSpc>
            </a:pPr>
            <a:r>
              <a:rPr lang="en-US" sz="2432">
                <a:solidFill>
                  <a:srgbClr val="1B1B62"/>
                </a:solidFill>
                <a:latin typeface="Open Sans"/>
              </a:rPr>
              <a:t>Fungsi mengelola berita terkini terdiri dari menambah, mengedit, dan menghapus berita-berita yang akan ditampilkan pada website Pizza Andaliman Balige. Fungsi ini digunakan oleh admin setelah melakukan login. </a:t>
            </a:r>
          </a:p>
          <a:p>
            <a:pPr algn="ctr">
              <a:lnSpc>
                <a:spcPts val="340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DAGFUDN-TzA</dc:identifier>
  <dcterms:modified xsi:type="dcterms:W3CDTF">2011-08-01T06:04:30Z</dcterms:modified>
  <cp:revision>1</cp:revision>
  <dc:title>Group - 03</dc:title>
</cp:coreProperties>
</file>